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01" r:id="rId2"/>
    <p:sldId id="307" r:id="rId3"/>
    <p:sldId id="259" r:id="rId4"/>
    <p:sldId id="309" r:id="rId5"/>
    <p:sldId id="295" r:id="rId6"/>
    <p:sldId id="296" r:id="rId7"/>
    <p:sldId id="282" r:id="rId8"/>
    <p:sldId id="281" r:id="rId9"/>
    <p:sldId id="283" r:id="rId10"/>
    <p:sldId id="285" r:id="rId11"/>
    <p:sldId id="286" r:id="rId12"/>
    <p:sldId id="287" r:id="rId13"/>
    <p:sldId id="288" r:id="rId14"/>
    <p:sldId id="297" r:id="rId15"/>
    <p:sldId id="277" r:id="rId16"/>
    <p:sldId id="289" r:id="rId17"/>
    <p:sldId id="298" r:id="rId18"/>
    <p:sldId id="279" r:id="rId19"/>
    <p:sldId id="299" r:id="rId20"/>
    <p:sldId id="290" r:id="rId21"/>
    <p:sldId id="300" r:id="rId22"/>
    <p:sldId id="303" r:id="rId23"/>
    <p:sldId id="291" r:id="rId24"/>
    <p:sldId id="292" r:id="rId25"/>
    <p:sldId id="293" r:id="rId26"/>
    <p:sldId id="305" r:id="rId27"/>
    <p:sldId id="304" r:id="rId2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6349" autoAdjust="0"/>
  </p:normalViewPr>
  <p:slideViewPr>
    <p:cSldViewPr snapToGrid="0">
      <p:cViewPr varScale="1">
        <p:scale>
          <a:sx n="66" d="100"/>
          <a:sy n="66" d="100"/>
        </p:scale>
        <p:origin x="600" y="52"/>
      </p:cViewPr>
      <p:guideLst/>
    </p:cSldViewPr>
  </p:slideViewPr>
  <p:outlineViewPr>
    <p:cViewPr>
      <p:scale>
        <a:sx n="33" d="100"/>
        <a:sy n="33" d="100"/>
      </p:scale>
      <p:origin x="0" y="-1977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22C837-A501-498F-93EB-A51E45ECA1D7}" type="datetimeFigureOut">
              <a:rPr lang="hu-HU" smtClean="0"/>
              <a:t>2022. 08. 10.</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E48908-CD68-47A8-8F18-06B9D9E25396}" type="slidenum">
              <a:rPr lang="hu-HU" smtClean="0"/>
              <a:t>‹#›</a:t>
            </a:fld>
            <a:endParaRPr lang="hu-HU"/>
          </a:p>
        </p:txBody>
      </p:sp>
    </p:spTree>
    <p:extLst>
      <p:ext uri="{BB962C8B-B14F-4D97-AF65-F5344CB8AC3E}">
        <p14:creationId xmlns:p14="http://schemas.microsoft.com/office/powerpoint/2010/main" val="602565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18E90E-92B8-4D46-9DE4-E1FE2D2E05F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D0C7CBEE-2CC0-4F8D-8EA0-7071311B4C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C48E00ED-8CBC-404A-9DE0-6700669B3B1A}"/>
              </a:ext>
            </a:extLst>
          </p:cNvPr>
          <p:cNvSpPr>
            <a:spLocks noGrp="1"/>
          </p:cNvSpPr>
          <p:nvPr>
            <p:ph type="dt" sz="half" idx="10"/>
          </p:nvPr>
        </p:nvSpPr>
        <p:spPr/>
        <p:txBody>
          <a:bodyPr/>
          <a:lstStyle/>
          <a:p>
            <a:fld id="{C205948C-E5CA-4B15-A97F-9D07DAB521B6}" type="datetime1">
              <a:rPr lang="de-AT" smtClean="0"/>
              <a:t>10.08.2022</a:t>
            </a:fld>
            <a:endParaRPr lang="de-AT"/>
          </a:p>
        </p:txBody>
      </p:sp>
      <p:sp>
        <p:nvSpPr>
          <p:cNvPr id="5" name="Fußzeilenplatzhalter 4">
            <a:extLst>
              <a:ext uri="{FF2B5EF4-FFF2-40B4-BE49-F238E27FC236}">
                <a16:creationId xmlns:a16="http://schemas.microsoft.com/office/drawing/2014/main" id="{0FC98885-7196-44E0-B653-BD04D39EC5C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04F2F940-B828-4661-AE84-4AEADE754782}"/>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2316037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AAEAB1-81A6-41B7-8F89-40F5C6887F96}"/>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026CA767-235A-4B9B-BE71-3FCCFBD4385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B77B192D-98CF-4938-9DF2-074EA5CAF89B}"/>
              </a:ext>
            </a:extLst>
          </p:cNvPr>
          <p:cNvSpPr>
            <a:spLocks noGrp="1"/>
          </p:cNvSpPr>
          <p:nvPr>
            <p:ph type="dt" sz="half" idx="10"/>
          </p:nvPr>
        </p:nvSpPr>
        <p:spPr/>
        <p:txBody>
          <a:bodyPr/>
          <a:lstStyle/>
          <a:p>
            <a:fld id="{D88A42D7-1695-4C17-B3B9-D2C2E12409E3}" type="datetime1">
              <a:rPr lang="de-AT" smtClean="0"/>
              <a:t>10.08.2022</a:t>
            </a:fld>
            <a:endParaRPr lang="de-AT"/>
          </a:p>
        </p:txBody>
      </p:sp>
      <p:sp>
        <p:nvSpPr>
          <p:cNvPr id="5" name="Fußzeilenplatzhalter 4">
            <a:extLst>
              <a:ext uri="{FF2B5EF4-FFF2-40B4-BE49-F238E27FC236}">
                <a16:creationId xmlns:a16="http://schemas.microsoft.com/office/drawing/2014/main" id="{FD993FEC-E697-41D0-89AB-5D28E68DE3A4}"/>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EA0FDA8-1951-45E7-BEC6-C4E7FA17F250}"/>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842039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907A976-7D2D-4DB3-B3F2-621250A6B47D}"/>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1F040570-5261-4321-8897-C13DE97FA53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E444C00C-71DE-4D88-890C-118403E2D9D8}"/>
              </a:ext>
            </a:extLst>
          </p:cNvPr>
          <p:cNvSpPr>
            <a:spLocks noGrp="1"/>
          </p:cNvSpPr>
          <p:nvPr>
            <p:ph type="dt" sz="half" idx="10"/>
          </p:nvPr>
        </p:nvSpPr>
        <p:spPr/>
        <p:txBody>
          <a:bodyPr/>
          <a:lstStyle/>
          <a:p>
            <a:fld id="{A3270BBA-0C11-4396-867D-2436428F2B08}" type="datetime1">
              <a:rPr lang="de-AT" smtClean="0"/>
              <a:t>10.08.2022</a:t>
            </a:fld>
            <a:endParaRPr lang="de-AT"/>
          </a:p>
        </p:txBody>
      </p:sp>
      <p:sp>
        <p:nvSpPr>
          <p:cNvPr id="5" name="Fußzeilenplatzhalter 4">
            <a:extLst>
              <a:ext uri="{FF2B5EF4-FFF2-40B4-BE49-F238E27FC236}">
                <a16:creationId xmlns:a16="http://schemas.microsoft.com/office/drawing/2014/main" id="{631F25A7-9889-4D0E-A81A-E10B8C8B3B90}"/>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47BCCAEA-133A-4934-B331-DEA2D534715C}"/>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63296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BDBEDC-DD04-43FC-BCB6-901A6F374F3B}"/>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3DD42BC3-F5D1-478D-85B0-10B1FD3575B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2B2FBAB0-D7A1-4A92-BF0E-4C3571E1E8DC}"/>
              </a:ext>
            </a:extLst>
          </p:cNvPr>
          <p:cNvSpPr>
            <a:spLocks noGrp="1"/>
          </p:cNvSpPr>
          <p:nvPr>
            <p:ph type="dt" sz="half" idx="10"/>
          </p:nvPr>
        </p:nvSpPr>
        <p:spPr/>
        <p:txBody>
          <a:bodyPr/>
          <a:lstStyle/>
          <a:p>
            <a:fld id="{D63E041A-D9D6-4B3A-AA7D-63647416A016}" type="datetime1">
              <a:rPr lang="de-AT" smtClean="0"/>
              <a:t>10.08.2022</a:t>
            </a:fld>
            <a:endParaRPr lang="de-AT"/>
          </a:p>
        </p:txBody>
      </p:sp>
      <p:sp>
        <p:nvSpPr>
          <p:cNvPr id="5" name="Fußzeilenplatzhalter 4">
            <a:extLst>
              <a:ext uri="{FF2B5EF4-FFF2-40B4-BE49-F238E27FC236}">
                <a16:creationId xmlns:a16="http://schemas.microsoft.com/office/drawing/2014/main" id="{A084E8EF-A681-4451-A459-95D407B1FE74}"/>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9C9D544E-621F-4940-BA9E-D128D16C806F}"/>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864589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1C70AC-DDDA-4AB2-BD0B-404008D2B28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5041F024-CC3A-4552-8830-156A8B98ED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AE485B2-D8DE-4163-ABB7-BB03A87B0D18}"/>
              </a:ext>
            </a:extLst>
          </p:cNvPr>
          <p:cNvSpPr>
            <a:spLocks noGrp="1"/>
          </p:cNvSpPr>
          <p:nvPr>
            <p:ph type="dt" sz="half" idx="10"/>
          </p:nvPr>
        </p:nvSpPr>
        <p:spPr/>
        <p:txBody>
          <a:bodyPr/>
          <a:lstStyle/>
          <a:p>
            <a:fld id="{DC0D3CF5-42C1-4D65-8A29-779154152B03}" type="datetime1">
              <a:rPr lang="de-AT" smtClean="0"/>
              <a:t>10.08.2022</a:t>
            </a:fld>
            <a:endParaRPr lang="de-AT"/>
          </a:p>
        </p:txBody>
      </p:sp>
      <p:sp>
        <p:nvSpPr>
          <p:cNvPr id="5" name="Fußzeilenplatzhalter 4">
            <a:extLst>
              <a:ext uri="{FF2B5EF4-FFF2-40B4-BE49-F238E27FC236}">
                <a16:creationId xmlns:a16="http://schemas.microsoft.com/office/drawing/2014/main" id="{4D333E1E-680A-4915-BD61-506DCF9E6D61}"/>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9CB46E0-8680-4718-8C84-E045D981AA77}"/>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935812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57D4DF-B679-4306-944C-9F31BC9C6576}"/>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7D072965-774C-411A-8E46-30573D9BFF2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B7D47E93-2D02-4395-A513-A2347608C98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EC58BF5E-A0A8-4591-9421-A7A72141EDF4}"/>
              </a:ext>
            </a:extLst>
          </p:cNvPr>
          <p:cNvSpPr>
            <a:spLocks noGrp="1"/>
          </p:cNvSpPr>
          <p:nvPr>
            <p:ph type="dt" sz="half" idx="10"/>
          </p:nvPr>
        </p:nvSpPr>
        <p:spPr/>
        <p:txBody>
          <a:bodyPr/>
          <a:lstStyle/>
          <a:p>
            <a:fld id="{68707B71-0D3C-40C0-BED7-2D4F91AFB396}" type="datetime1">
              <a:rPr lang="de-AT" smtClean="0"/>
              <a:t>10.08.2022</a:t>
            </a:fld>
            <a:endParaRPr lang="de-AT"/>
          </a:p>
        </p:txBody>
      </p:sp>
      <p:sp>
        <p:nvSpPr>
          <p:cNvPr id="6" name="Fußzeilenplatzhalter 5">
            <a:extLst>
              <a:ext uri="{FF2B5EF4-FFF2-40B4-BE49-F238E27FC236}">
                <a16:creationId xmlns:a16="http://schemas.microsoft.com/office/drawing/2014/main" id="{81267585-6B66-4D96-9CA1-07FF06869AF1}"/>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063E4431-3B22-4ADB-B1AC-F1737C0A14BB}"/>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194972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9329B5-BE54-4911-A3ED-7ADBA7AA7129}"/>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E418DBDE-C142-422B-B907-9FB6DD931C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77DF853-AD5D-45EA-B2B9-C1BDCCF832FA}"/>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E821FAC8-2B4B-4920-90B8-D137F94D5D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84AD07DD-ECFB-4EC7-A0E7-D7909388EA9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8EAF0497-8680-4518-A77B-1F79C7D358A6}"/>
              </a:ext>
            </a:extLst>
          </p:cNvPr>
          <p:cNvSpPr>
            <a:spLocks noGrp="1"/>
          </p:cNvSpPr>
          <p:nvPr>
            <p:ph type="dt" sz="half" idx="10"/>
          </p:nvPr>
        </p:nvSpPr>
        <p:spPr/>
        <p:txBody>
          <a:bodyPr/>
          <a:lstStyle/>
          <a:p>
            <a:fld id="{577A1DB7-4EF7-4A68-B492-4CCF28CFCC29}" type="datetime1">
              <a:rPr lang="de-AT" smtClean="0"/>
              <a:t>10.08.2022</a:t>
            </a:fld>
            <a:endParaRPr lang="de-AT"/>
          </a:p>
        </p:txBody>
      </p:sp>
      <p:sp>
        <p:nvSpPr>
          <p:cNvPr id="8" name="Fußzeilenplatzhalter 7">
            <a:extLst>
              <a:ext uri="{FF2B5EF4-FFF2-40B4-BE49-F238E27FC236}">
                <a16:creationId xmlns:a16="http://schemas.microsoft.com/office/drawing/2014/main" id="{F349C846-BC29-4A93-AF2F-EAFD46593D2B}"/>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52920069-CA4D-4EF4-B21B-4F234905E1DD}"/>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77094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800892-7CDE-42DD-99D4-8BEA9DB7855B}"/>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5E72E1C9-B61E-4B6A-ADEF-332293295089}"/>
              </a:ext>
            </a:extLst>
          </p:cNvPr>
          <p:cNvSpPr>
            <a:spLocks noGrp="1"/>
          </p:cNvSpPr>
          <p:nvPr>
            <p:ph type="dt" sz="half" idx="10"/>
          </p:nvPr>
        </p:nvSpPr>
        <p:spPr/>
        <p:txBody>
          <a:bodyPr/>
          <a:lstStyle/>
          <a:p>
            <a:fld id="{09AF8F85-3C1B-4277-87AC-A7381F67AB2C}" type="datetime1">
              <a:rPr lang="de-AT" smtClean="0"/>
              <a:t>10.08.2022</a:t>
            </a:fld>
            <a:endParaRPr lang="de-AT"/>
          </a:p>
        </p:txBody>
      </p:sp>
      <p:sp>
        <p:nvSpPr>
          <p:cNvPr id="4" name="Fußzeilenplatzhalter 3">
            <a:extLst>
              <a:ext uri="{FF2B5EF4-FFF2-40B4-BE49-F238E27FC236}">
                <a16:creationId xmlns:a16="http://schemas.microsoft.com/office/drawing/2014/main" id="{45F8190D-6522-4C4F-8122-014D51A695F3}"/>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FCD20D22-AEA9-4DD0-87B0-3CE259977B67}"/>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611497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FD731D5-5E41-41C0-AFE3-BB0CCCF7C3F8}"/>
              </a:ext>
            </a:extLst>
          </p:cNvPr>
          <p:cNvSpPr>
            <a:spLocks noGrp="1"/>
          </p:cNvSpPr>
          <p:nvPr>
            <p:ph type="dt" sz="half" idx="10"/>
          </p:nvPr>
        </p:nvSpPr>
        <p:spPr/>
        <p:txBody>
          <a:bodyPr/>
          <a:lstStyle/>
          <a:p>
            <a:fld id="{FEBA0199-0418-4DBA-8CC0-B08AD61027AA}" type="datetime1">
              <a:rPr lang="de-AT" smtClean="0"/>
              <a:t>10.08.2022</a:t>
            </a:fld>
            <a:endParaRPr lang="de-AT"/>
          </a:p>
        </p:txBody>
      </p:sp>
      <p:sp>
        <p:nvSpPr>
          <p:cNvPr id="3" name="Fußzeilenplatzhalter 2">
            <a:extLst>
              <a:ext uri="{FF2B5EF4-FFF2-40B4-BE49-F238E27FC236}">
                <a16:creationId xmlns:a16="http://schemas.microsoft.com/office/drawing/2014/main" id="{C470F9EC-3486-4F98-958F-F27D181C7B61}"/>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F0900742-13E9-4DC4-85E2-2832C4B0184C}"/>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1069638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8B513F-AA34-4E0C-9D5B-F204951060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95F33116-8DFE-48F7-A7ED-27D88D734A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9C10851E-868F-4133-9354-92A2AFB89D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DBFF2F9-FC20-4FA4-A469-292C478DC230}"/>
              </a:ext>
            </a:extLst>
          </p:cNvPr>
          <p:cNvSpPr>
            <a:spLocks noGrp="1"/>
          </p:cNvSpPr>
          <p:nvPr>
            <p:ph type="dt" sz="half" idx="10"/>
          </p:nvPr>
        </p:nvSpPr>
        <p:spPr/>
        <p:txBody>
          <a:bodyPr/>
          <a:lstStyle/>
          <a:p>
            <a:fld id="{E2B074B0-30B8-4929-B806-9065BFF9A20F}" type="datetime1">
              <a:rPr lang="de-AT" smtClean="0"/>
              <a:t>10.08.2022</a:t>
            </a:fld>
            <a:endParaRPr lang="de-AT"/>
          </a:p>
        </p:txBody>
      </p:sp>
      <p:sp>
        <p:nvSpPr>
          <p:cNvPr id="6" name="Fußzeilenplatzhalter 5">
            <a:extLst>
              <a:ext uri="{FF2B5EF4-FFF2-40B4-BE49-F238E27FC236}">
                <a16:creationId xmlns:a16="http://schemas.microsoft.com/office/drawing/2014/main" id="{97733BF5-B9A0-4036-831B-CEA98FC44336}"/>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CE90C343-E2BE-4D22-A06C-B125AE41022C}"/>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059690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F5F0D7-57CA-406C-9F68-0DB9F87EC83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FDB93C3F-B5D9-477E-9570-7B9E1EC54A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C524E447-C722-44E3-9333-E6D525F581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5733AC4-0821-4C09-80DB-74E11309DFCF}"/>
              </a:ext>
            </a:extLst>
          </p:cNvPr>
          <p:cNvSpPr>
            <a:spLocks noGrp="1"/>
          </p:cNvSpPr>
          <p:nvPr>
            <p:ph type="dt" sz="half" idx="10"/>
          </p:nvPr>
        </p:nvSpPr>
        <p:spPr/>
        <p:txBody>
          <a:bodyPr/>
          <a:lstStyle/>
          <a:p>
            <a:fld id="{1FAB917F-8BDF-4D09-B9D6-32C99C6A7DAA}" type="datetime1">
              <a:rPr lang="de-AT" smtClean="0"/>
              <a:t>10.08.2022</a:t>
            </a:fld>
            <a:endParaRPr lang="de-AT"/>
          </a:p>
        </p:txBody>
      </p:sp>
      <p:sp>
        <p:nvSpPr>
          <p:cNvPr id="6" name="Fußzeilenplatzhalter 5">
            <a:extLst>
              <a:ext uri="{FF2B5EF4-FFF2-40B4-BE49-F238E27FC236}">
                <a16:creationId xmlns:a16="http://schemas.microsoft.com/office/drawing/2014/main" id="{C1071EE2-730D-40BA-B19F-9F57C3D868B8}"/>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CEEA260A-3D1D-49A8-A316-72F5CD7B9BC7}"/>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748371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1D826BD-91BC-47CB-9260-E1CD89A657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EDFBC2FD-23E3-4BAB-A971-F3C02F3F61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4A1C46B4-0CBA-4149-B189-32D0303262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3FE6CE-EC2E-4297-842B-0E8887A70A32}" type="datetime1">
              <a:rPr lang="de-AT" smtClean="0"/>
              <a:t>10.08.2022</a:t>
            </a:fld>
            <a:endParaRPr lang="de-AT"/>
          </a:p>
        </p:txBody>
      </p:sp>
      <p:sp>
        <p:nvSpPr>
          <p:cNvPr id="5" name="Fußzeilenplatzhalter 4">
            <a:extLst>
              <a:ext uri="{FF2B5EF4-FFF2-40B4-BE49-F238E27FC236}">
                <a16:creationId xmlns:a16="http://schemas.microsoft.com/office/drawing/2014/main" id="{B17A6AD9-4CE4-43FB-9932-39D045ED01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4DE08EB5-ED18-4557-A3F4-46F522EBA7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CE9DA-0CC2-4A9E-A617-0548961698AD}" type="slidenum">
              <a:rPr lang="de-AT" smtClean="0"/>
              <a:t>‹#›</a:t>
            </a:fld>
            <a:endParaRPr lang="de-AT"/>
          </a:p>
        </p:txBody>
      </p:sp>
    </p:spTree>
    <p:extLst>
      <p:ext uri="{BB962C8B-B14F-4D97-AF65-F5344CB8AC3E}">
        <p14:creationId xmlns:p14="http://schemas.microsoft.com/office/powerpoint/2010/main" val="3123469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ur-lex.europa.eu/legal-content/EN/TXT/PDF/?uri=CELEX:32017L1371&amp;from=FR" TargetMode="External"/><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75F526-3F3A-40A2-9908-819897A9A8F7}"/>
              </a:ext>
            </a:extLst>
          </p:cNvPr>
          <p:cNvSpPr>
            <a:spLocks noGrp="1"/>
          </p:cNvSpPr>
          <p:nvPr>
            <p:ph type="title"/>
          </p:nvPr>
        </p:nvSpPr>
        <p:spPr>
          <a:xfrm>
            <a:off x="506605" y="2575762"/>
            <a:ext cx="10515600" cy="1403384"/>
          </a:xfrm>
        </p:spPr>
        <p:txBody>
          <a:bodyPr>
            <a:normAutofit fontScale="90000"/>
          </a:bodyPr>
          <a:lstStyle/>
          <a:p>
            <a:r>
              <a:rPr lang="de-DE" sz="6700" b="1" dirty="0" smtClean="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EPPON TOIMIVALTA</a:t>
            </a:r>
            <a:r>
              <a:rPr lang="de-DE" b="1" dirty="0"/>
              <a:t/>
            </a:r>
            <a:br>
              <a:rPr lang="de-DE" b="1" dirty="0"/>
            </a:br>
            <a:r>
              <a:rPr lang="de-DE" b="1" dirty="0"/>
              <a:t/>
            </a:r>
            <a:br>
              <a:rPr lang="de-DE" b="1" dirty="0"/>
            </a:br>
            <a:endParaRPr lang="de-AT" b="1" dirty="0"/>
          </a:p>
        </p:txBody>
      </p:sp>
      <p:sp>
        <p:nvSpPr>
          <p:cNvPr id="3" name="Dia számának helye 2">
            <a:extLst>
              <a:ext uri="{FF2B5EF4-FFF2-40B4-BE49-F238E27FC236}">
                <a16:creationId xmlns:a16="http://schemas.microsoft.com/office/drawing/2014/main" id="{5A0C9393-C377-422F-BA62-362E6EF2CF2C}"/>
              </a:ext>
            </a:extLst>
          </p:cNvPr>
          <p:cNvSpPr>
            <a:spLocks noGrp="1"/>
          </p:cNvSpPr>
          <p:nvPr>
            <p:ph type="sldNum" sz="quarter" idx="12"/>
          </p:nvPr>
        </p:nvSpPr>
        <p:spPr/>
        <p:txBody>
          <a:bodyPr/>
          <a:lstStyle/>
          <a:p>
            <a:fld id="{826CE9DA-0CC2-4A9E-A617-0548961698AD}" type="slidenum">
              <a:rPr lang="de-AT" smtClean="0"/>
              <a:t>1</a:t>
            </a:fld>
            <a:endParaRPr lang="de-AT" dirty="0"/>
          </a:p>
        </p:txBody>
      </p:sp>
    </p:spTree>
    <p:extLst>
      <p:ext uri="{BB962C8B-B14F-4D97-AF65-F5344CB8AC3E}">
        <p14:creationId xmlns:p14="http://schemas.microsoft.com/office/powerpoint/2010/main" val="532011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30525" y="324666"/>
            <a:ext cx="10515600" cy="1325563"/>
          </a:xfrm>
        </p:spPr>
        <p:txBody>
          <a:bodyPr/>
          <a:lstStyle/>
          <a:p>
            <a:r>
              <a:rPr lang="en-GB" b="1" noProof="0" dirty="0" err="1" smtClean="0"/>
              <a:t>Asiallinen</a:t>
            </a:r>
            <a:r>
              <a:rPr lang="en-GB" b="1" noProof="0" dirty="0" smtClean="0"/>
              <a:t> </a:t>
            </a:r>
            <a:r>
              <a:rPr lang="en-GB" b="1" noProof="0" dirty="0" err="1" smtClean="0"/>
              <a:t>toimivalta</a:t>
            </a:r>
            <a:r>
              <a:rPr lang="en-GB" b="1" noProof="0" dirty="0" smtClean="0"/>
              <a:t> </a:t>
            </a:r>
            <a:r>
              <a:rPr lang="en-GB" b="1" dirty="0" smtClean="0"/>
              <a:t>V</a:t>
            </a:r>
            <a:r>
              <a:rPr lang="en-GB" b="1" noProof="0" dirty="0" smtClean="0"/>
              <a:t> </a:t>
            </a:r>
            <a:r>
              <a:rPr lang="en-GB" b="1" noProof="0" dirty="0"/>
              <a:t>– </a:t>
            </a:r>
            <a:r>
              <a:rPr lang="en-GB" b="1" noProof="0" dirty="0" err="1" smtClean="0"/>
              <a:t>Rikollisjärjestö</a:t>
            </a:r>
            <a:endParaRPr lang="en-GB" b="1" noProof="0" dirty="0"/>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730525" y="1827620"/>
            <a:ext cx="9880534" cy="4351338"/>
          </a:xfrm>
        </p:spPr>
        <p:txBody>
          <a:bodyPr>
            <a:normAutofit fontScale="85000" lnSpcReduction="20000"/>
          </a:bodyPr>
          <a:lstStyle/>
          <a:p>
            <a:pPr marL="0" indent="0" algn="just">
              <a:buNone/>
              <a:defRPr/>
            </a:pPr>
            <a:r>
              <a:rPr lang="en-GB" b="1" noProof="0" dirty="0" err="1" smtClean="0"/>
              <a:t>Osallistumin</a:t>
            </a:r>
            <a:r>
              <a:rPr lang="en-GB" b="1" noProof="0" dirty="0" smtClean="0"/>
              <a:t> </a:t>
            </a:r>
            <a:r>
              <a:rPr lang="en-GB" b="1" noProof="0" dirty="0" err="1" smtClean="0"/>
              <a:t>rikollisjärjestön</a:t>
            </a:r>
            <a:r>
              <a:rPr lang="en-GB" b="1" noProof="0" dirty="0" smtClean="0"/>
              <a:t> </a:t>
            </a:r>
            <a:r>
              <a:rPr lang="en-GB" b="1" noProof="0" dirty="0" err="1" smtClean="0"/>
              <a:t>toimintaan</a:t>
            </a:r>
            <a:endParaRPr lang="en-GB" b="1" noProof="0" dirty="0"/>
          </a:p>
          <a:p>
            <a:pPr algn="just">
              <a:buFont typeface="Wingdings" panose="05000000000000000000" pitchFamily="2" charset="2"/>
              <a:buChar char="Ø"/>
              <a:defRPr/>
            </a:pPr>
            <a:r>
              <a:rPr lang="en-GB" noProof="0" dirty="0" err="1" smtClean="0"/>
              <a:t>Siten</a:t>
            </a:r>
            <a:r>
              <a:rPr lang="en-GB" noProof="0" dirty="0" smtClean="0"/>
              <a:t> </a:t>
            </a:r>
            <a:r>
              <a:rPr lang="en-GB" noProof="0" dirty="0" err="1" smtClean="0"/>
              <a:t>kuin</a:t>
            </a:r>
            <a:r>
              <a:rPr lang="en-GB" noProof="0" dirty="0" smtClean="0"/>
              <a:t> </a:t>
            </a:r>
            <a:r>
              <a:rPr lang="en-GB" noProof="0" dirty="0" err="1" smtClean="0"/>
              <a:t>siitä</a:t>
            </a:r>
            <a:r>
              <a:rPr lang="en-GB" noProof="0" dirty="0" smtClean="0"/>
              <a:t> on </a:t>
            </a:r>
            <a:r>
              <a:rPr lang="en-GB" noProof="0" dirty="0" err="1" smtClean="0"/>
              <a:t>säädetty</a:t>
            </a:r>
            <a:r>
              <a:rPr lang="en-GB" noProof="0" dirty="0" smtClean="0"/>
              <a:t> </a:t>
            </a:r>
            <a:r>
              <a:rPr lang="en-GB" noProof="0" dirty="0" err="1" smtClean="0"/>
              <a:t>puitepäätöksessä</a:t>
            </a:r>
            <a:r>
              <a:rPr lang="en-GB" noProof="0" dirty="0" smtClean="0"/>
              <a:t> 2008/841/YOS </a:t>
            </a:r>
            <a:r>
              <a:rPr lang="en-GB" noProof="0" dirty="0" err="1" smtClean="0"/>
              <a:t>ja</a:t>
            </a:r>
            <a:r>
              <a:rPr lang="en-GB" noProof="0" dirty="0" smtClean="0"/>
              <a:t> se on </a:t>
            </a:r>
            <a:r>
              <a:rPr lang="en-GB" noProof="0" dirty="0" err="1" smtClean="0"/>
              <a:t>viety</a:t>
            </a:r>
            <a:r>
              <a:rPr lang="en-GB" noProof="0" dirty="0" smtClean="0"/>
              <a:t> </a:t>
            </a:r>
            <a:r>
              <a:rPr lang="en-GB" noProof="0" dirty="0" err="1" smtClean="0"/>
              <a:t>kansalliseen</a:t>
            </a:r>
            <a:r>
              <a:rPr lang="en-GB" noProof="0" dirty="0" smtClean="0"/>
              <a:t> </a:t>
            </a:r>
            <a:r>
              <a:rPr lang="en-GB" noProof="0" dirty="0" err="1" smtClean="0"/>
              <a:t>lainsäädäntöön</a:t>
            </a:r>
            <a:r>
              <a:rPr lang="en-GB" noProof="0" dirty="0" smtClean="0"/>
              <a:t>, </a:t>
            </a:r>
            <a:endParaRPr lang="en-GB" noProof="0" dirty="0"/>
          </a:p>
          <a:p>
            <a:pPr lvl="1" algn="just">
              <a:buFont typeface="Wingdings" panose="05000000000000000000" pitchFamily="2" charset="2"/>
              <a:buChar char="ü"/>
              <a:defRPr/>
            </a:pPr>
            <a:r>
              <a:rPr lang="en-US" b="1" dirty="0" err="1"/>
              <a:t>r</a:t>
            </a:r>
            <a:r>
              <a:rPr lang="en-US" b="1" dirty="0" err="1" smtClean="0"/>
              <a:t>ikollisjärjestöllä</a:t>
            </a:r>
            <a:r>
              <a:rPr lang="en-US" b="1" dirty="0" smtClean="0"/>
              <a:t> </a:t>
            </a:r>
            <a:r>
              <a:rPr lang="en-US" dirty="0" err="1" smtClean="0"/>
              <a:t>tarkoitetaan</a:t>
            </a:r>
            <a:r>
              <a:rPr lang="en-US" dirty="0" smtClean="0"/>
              <a:t> </a:t>
            </a:r>
            <a:r>
              <a:rPr lang="fi-FI" dirty="0"/>
              <a:t>rakenteeltaan jäsentynyttä yhteenliittymää, joka on ollut olemassa jonkin aikaa ja joka koostuu useammasta kuin kahdesta henkilöstä, jotka toimivat yhdessä tehdäkseen rikoksia, joista voi enimmillään seurata vähintään neljän vuoden pituinen tai sitä ankarampi vankeusrangaistus tai vapaudenriiston käsittävä turvaamistoimenpide, saadakseen niistä suoraan tai välillisesti taloudellista tai muuta aineellista </a:t>
            </a:r>
            <a:r>
              <a:rPr lang="fi-FI" dirty="0" smtClean="0"/>
              <a:t>hyötyä</a:t>
            </a:r>
          </a:p>
          <a:p>
            <a:pPr lvl="1" algn="just">
              <a:buFont typeface="Wingdings" panose="05000000000000000000" pitchFamily="2" charset="2"/>
              <a:buChar char="ü"/>
              <a:defRPr/>
            </a:pPr>
            <a:r>
              <a:rPr lang="fi-FI" b="1" dirty="0"/>
              <a:t>rakenteeltaan jäsentyneellä </a:t>
            </a:r>
            <a:r>
              <a:rPr lang="fi-FI" b="1" dirty="0" smtClean="0"/>
              <a:t>yhteenliittymällä </a:t>
            </a:r>
            <a:r>
              <a:rPr lang="fi-FI" dirty="0" smtClean="0"/>
              <a:t>tarkoitetaan </a:t>
            </a:r>
            <a:r>
              <a:rPr lang="fi-FI" dirty="0"/>
              <a:t>yhteenliittymää, jota ei ole satunnaisesti muodostettu rikoksen välitöntä tekemistä varten, jonka jäsenillä ei tarvitse olla nimenomaisesti määriteltyjä tehtäviä, jonka jäsenyyden ei tarvitse olla jatkuvaa ja jolla ei tarvitse olla kehittynyttä rakennetta</a:t>
            </a:r>
            <a:r>
              <a:rPr lang="fi-FI" dirty="0" smtClean="0"/>
              <a:t>.</a:t>
            </a:r>
            <a:endParaRPr lang="en-GB" noProof="0" dirty="0" smtClean="0"/>
          </a:p>
          <a:p>
            <a:pPr algn="just">
              <a:buFont typeface="Wingdings" panose="05000000000000000000" pitchFamily="2" charset="2"/>
              <a:buChar char="Ø"/>
              <a:defRPr/>
            </a:pPr>
            <a:r>
              <a:rPr lang="en-GB" dirty="0"/>
              <a:t>j</a:t>
            </a:r>
            <a:r>
              <a:rPr lang="en-GB" noProof="0" dirty="0" err="1" smtClean="0"/>
              <a:t>os</a:t>
            </a:r>
            <a:r>
              <a:rPr lang="en-GB" noProof="0" dirty="0" smtClean="0"/>
              <a:t> </a:t>
            </a:r>
            <a:r>
              <a:rPr lang="en-GB" noProof="0" dirty="0" err="1" smtClean="0"/>
              <a:t>sen</a:t>
            </a:r>
            <a:r>
              <a:rPr lang="en-GB" noProof="0" dirty="0" smtClean="0"/>
              <a:t> </a:t>
            </a:r>
            <a:r>
              <a:rPr lang="en-GB" noProof="0" dirty="0" err="1" smtClean="0"/>
              <a:t>rikollinen</a:t>
            </a:r>
            <a:r>
              <a:rPr lang="en-GB" noProof="0" dirty="0" smtClean="0"/>
              <a:t> </a:t>
            </a:r>
            <a:r>
              <a:rPr lang="en-GB" noProof="0" dirty="0" err="1" smtClean="0"/>
              <a:t>toiminta</a:t>
            </a:r>
            <a:r>
              <a:rPr lang="en-GB" noProof="0" dirty="0" smtClean="0"/>
              <a:t> </a:t>
            </a:r>
            <a:r>
              <a:rPr lang="en-GB" noProof="0" dirty="0" err="1" smtClean="0"/>
              <a:t>keskittyy</a:t>
            </a:r>
            <a:r>
              <a:rPr lang="en-GB" noProof="0" dirty="0" smtClean="0"/>
              <a:t> PIF-</a:t>
            </a:r>
            <a:r>
              <a:rPr lang="en-GB" noProof="0" dirty="0" err="1" smtClean="0"/>
              <a:t>rikosten</a:t>
            </a:r>
            <a:r>
              <a:rPr lang="en-GB" noProof="0" dirty="0" smtClean="0"/>
              <a:t> </a:t>
            </a:r>
            <a:r>
              <a:rPr lang="en-GB" noProof="0" dirty="0" err="1" smtClean="0"/>
              <a:t>tekemiseen</a:t>
            </a:r>
            <a:endParaRPr lang="en-GB" noProof="0" dirty="0" smtClean="0"/>
          </a:p>
          <a:p>
            <a:pPr marL="0" indent="0">
              <a:buNone/>
              <a:defRPr/>
            </a:pPr>
            <a:endParaRPr lang="en-GB" noProof="0" dirty="0" smtClean="0"/>
          </a:p>
          <a:p>
            <a:pPr marL="457200" lvl="1" indent="0">
              <a:buNone/>
              <a:defRPr/>
            </a:pPr>
            <a:r>
              <a:rPr lang="fi-FI" noProof="0" dirty="0" smtClean="0"/>
              <a:t> </a:t>
            </a: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1D676A0F-494C-4262-A590-4FD1002DF319}"/>
              </a:ext>
            </a:extLst>
          </p:cNvPr>
          <p:cNvSpPr>
            <a:spLocks noGrp="1"/>
          </p:cNvSpPr>
          <p:nvPr>
            <p:ph type="sldNum" sz="quarter" idx="12"/>
          </p:nvPr>
        </p:nvSpPr>
        <p:spPr/>
        <p:txBody>
          <a:bodyPr/>
          <a:lstStyle/>
          <a:p>
            <a:fld id="{826CE9DA-0CC2-4A9E-A617-0548961698AD}" type="slidenum">
              <a:rPr lang="de-AT" smtClean="0">
                <a:solidFill>
                  <a:schemeClr val="bg1"/>
                </a:solidFill>
              </a:rPr>
              <a:t>10</a:t>
            </a:fld>
            <a:endParaRPr lang="de-AT" dirty="0">
              <a:solidFill>
                <a:schemeClr val="bg1"/>
              </a:solidFill>
            </a:endParaRPr>
          </a:p>
        </p:txBody>
      </p:sp>
    </p:spTree>
    <p:extLst>
      <p:ext uri="{BB962C8B-B14F-4D97-AF65-F5344CB8AC3E}">
        <p14:creationId xmlns:p14="http://schemas.microsoft.com/office/powerpoint/2010/main" val="221374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49758" y="272256"/>
            <a:ext cx="9921591" cy="1325563"/>
          </a:xfrm>
        </p:spPr>
        <p:txBody>
          <a:bodyPr/>
          <a:lstStyle/>
          <a:p>
            <a:r>
              <a:rPr lang="en-GB" b="1" noProof="0" dirty="0" err="1" smtClean="0"/>
              <a:t>Asiallinen</a:t>
            </a:r>
            <a:r>
              <a:rPr lang="en-GB" b="1" noProof="0" dirty="0" smtClean="0"/>
              <a:t> </a:t>
            </a:r>
            <a:r>
              <a:rPr lang="en-GB" b="1" noProof="0" dirty="0" err="1" smtClean="0"/>
              <a:t>toimivalta</a:t>
            </a:r>
            <a:r>
              <a:rPr lang="en-GB" b="1" noProof="0" dirty="0" smtClean="0"/>
              <a:t> </a:t>
            </a:r>
            <a:r>
              <a:rPr lang="en-GB" b="1" dirty="0" smtClean="0"/>
              <a:t>VI</a:t>
            </a:r>
            <a:r>
              <a:rPr lang="en-GB" b="1" noProof="0" dirty="0" smtClean="0"/>
              <a:t> </a:t>
            </a:r>
            <a:r>
              <a:rPr lang="en-GB" b="1" noProof="0" dirty="0"/>
              <a:t>– </a:t>
            </a:r>
            <a:r>
              <a:rPr lang="en-GB" b="1" noProof="0" dirty="0" err="1" smtClean="0"/>
              <a:t>Erottamattomat</a:t>
            </a:r>
            <a:r>
              <a:rPr lang="en-GB" b="1" noProof="0" dirty="0" smtClean="0"/>
              <a:t> </a:t>
            </a:r>
            <a:r>
              <a:rPr lang="en-GB" b="1" noProof="0" dirty="0" err="1" smtClean="0"/>
              <a:t>liitännäisrikokset</a:t>
            </a:r>
            <a:endParaRPr lang="en-GB" b="1" noProof="0" dirty="0"/>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749758" y="1713453"/>
            <a:ext cx="9921591" cy="4351338"/>
          </a:xfrm>
        </p:spPr>
        <p:txBody>
          <a:bodyPr>
            <a:normAutofit fontScale="92500" lnSpcReduction="10000"/>
          </a:bodyPr>
          <a:lstStyle/>
          <a:p>
            <a:pPr lvl="1" algn="just">
              <a:buFont typeface="Wingdings" panose="05000000000000000000" pitchFamily="2" charset="2"/>
              <a:buChar char="Ø"/>
              <a:defRPr/>
            </a:pPr>
            <a:r>
              <a:rPr lang="en-GB" noProof="0" dirty="0" err="1" smtClean="0"/>
              <a:t>Rikosten</a:t>
            </a:r>
            <a:r>
              <a:rPr lang="en-GB" noProof="0" dirty="0" smtClean="0"/>
              <a:t> </a:t>
            </a:r>
            <a:r>
              <a:rPr lang="en-GB" noProof="0" dirty="0" err="1" smtClean="0"/>
              <a:t>kokkurrenssi</a:t>
            </a:r>
            <a:endParaRPr lang="en-GB" noProof="0" dirty="0"/>
          </a:p>
          <a:p>
            <a:pPr lvl="2" algn="just">
              <a:buFont typeface="Wingdings" panose="05000000000000000000" pitchFamily="2" charset="2"/>
              <a:buChar char="ü"/>
              <a:defRPr/>
            </a:pPr>
            <a:r>
              <a:rPr lang="en-GB" noProof="0" dirty="0" err="1" smtClean="0"/>
              <a:t>Rikollinen</a:t>
            </a:r>
            <a:r>
              <a:rPr lang="en-GB" noProof="0" dirty="0" smtClean="0"/>
              <a:t> </a:t>
            </a:r>
            <a:r>
              <a:rPr lang="en-GB" noProof="0" dirty="0" err="1" smtClean="0"/>
              <a:t>toiminta</a:t>
            </a:r>
            <a:r>
              <a:rPr lang="en-GB" noProof="0" dirty="0" smtClean="0"/>
              <a:t> </a:t>
            </a:r>
            <a:r>
              <a:rPr lang="en-GB" noProof="0" dirty="0" err="1" smtClean="0"/>
              <a:t>kattaa</a:t>
            </a:r>
            <a:r>
              <a:rPr lang="en-GB" noProof="0" dirty="0" smtClean="0"/>
              <a:t> </a:t>
            </a:r>
            <a:r>
              <a:rPr lang="en-GB" noProof="0" dirty="0" err="1" smtClean="0"/>
              <a:t>sekä</a:t>
            </a:r>
            <a:r>
              <a:rPr lang="en-GB" noProof="0" dirty="0" smtClean="0"/>
              <a:t> PIF-</a:t>
            </a:r>
            <a:r>
              <a:rPr lang="en-GB" noProof="0" dirty="0" err="1" smtClean="0"/>
              <a:t>direktiivin</a:t>
            </a:r>
            <a:r>
              <a:rPr lang="en-GB" noProof="0" dirty="0" smtClean="0"/>
              <a:t> </a:t>
            </a:r>
            <a:r>
              <a:rPr lang="en-GB" noProof="0" dirty="0" err="1" smtClean="0"/>
              <a:t>mukaisen</a:t>
            </a:r>
            <a:r>
              <a:rPr lang="en-GB" noProof="0" dirty="0" smtClean="0"/>
              <a:t> </a:t>
            </a:r>
            <a:r>
              <a:rPr lang="en-GB" noProof="0" dirty="0" err="1" smtClean="0"/>
              <a:t>ja</a:t>
            </a:r>
            <a:r>
              <a:rPr lang="en-GB" noProof="0" dirty="0" smtClean="0"/>
              <a:t> </a:t>
            </a:r>
            <a:r>
              <a:rPr lang="en-GB" noProof="0" dirty="0" err="1" smtClean="0"/>
              <a:t>muun</a:t>
            </a:r>
            <a:r>
              <a:rPr lang="en-GB" noProof="0" dirty="0" smtClean="0"/>
              <a:t> </a:t>
            </a:r>
            <a:r>
              <a:rPr lang="en-GB" noProof="0" dirty="0" err="1" smtClean="0"/>
              <a:t>kansallisen</a:t>
            </a:r>
            <a:r>
              <a:rPr lang="en-GB" noProof="0" dirty="0" smtClean="0"/>
              <a:t> </a:t>
            </a:r>
            <a:r>
              <a:rPr lang="en-GB" noProof="0" dirty="0" err="1" smtClean="0"/>
              <a:t>säädöksen</a:t>
            </a:r>
            <a:r>
              <a:rPr lang="en-GB" noProof="0" dirty="0" smtClean="0"/>
              <a:t> </a:t>
            </a:r>
            <a:r>
              <a:rPr lang="en-GB" noProof="0" dirty="0" err="1" smtClean="0"/>
              <a:t>mukaisen</a:t>
            </a:r>
            <a:r>
              <a:rPr lang="en-GB" noProof="0" dirty="0" smtClean="0"/>
              <a:t> </a:t>
            </a:r>
            <a:r>
              <a:rPr lang="en-GB" noProof="0" dirty="0" err="1" smtClean="0"/>
              <a:t>menettelyn</a:t>
            </a:r>
            <a:endParaRPr lang="en-GB" noProof="0" dirty="0"/>
          </a:p>
          <a:p>
            <a:pPr lvl="1" algn="just">
              <a:buFont typeface="Wingdings" panose="05000000000000000000" pitchFamily="2" charset="2"/>
              <a:buChar char="Ø"/>
              <a:defRPr/>
            </a:pPr>
            <a:r>
              <a:rPr lang="en-GB" noProof="0" dirty="0" err="1" smtClean="0"/>
              <a:t>Asiallisten</a:t>
            </a:r>
            <a:r>
              <a:rPr lang="en-GB" noProof="0" dirty="0" smtClean="0"/>
              <a:t> </a:t>
            </a:r>
            <a:r>
              <a:rPr lang="en-GB" noProof="0" dirty="0" err="1" smtClean="0"/>
              <a:t>tosiseikkonen</a:t>
            </a:r>
            <a:r>
              <a:rPr lang="en-GB" noProof="0" dirty="0" smtClean="0"/>
              <a:t> </a:t>
            </a:r>
            <a:r>
              <a:rPr lang="en-GB" noProof="0" dirty="0" err="1" smtClean="0"/>
              <a:t>identtisyys</a:t>
            </a:r>
            <a:r>
              <a:rPr lang="en-GB" noProof="0" dirty="0" smtClean="0"/>
              <a:t> or </a:t>
            </a:r>
            <a:r>
              <a:rPr lang="en-GB" noProof="0" dirty="0" err="1" smtClean="0"/>
              <a:t>tekojen</a:t>
            </a:r>
            <a:r>
              <a:rPr lang="en-GB" noProof="0" dirty="0" smtClean="0"/>
              <a:t> </a:t>
            </a:r>
            <a:r>
              <a:rPr lang="en-GB" noProof="0" dirty="0" err="1" smtClean="0"/>
              <a:t>ollessa</a:t>
            </a:r>
            <a:r>
              <a:rPr lang="en-GB" noProof="0" dirty="0" smtClean="0"/>
              <a:t> </a:t>
            </a:r>
            <a:r>
              <a:rPr lang="en-GB" noProof="0" dirty="0" err="1" smtClean="0"/>
              <a:t>muutoin</a:t>
            </a:r>
            <a:r>
              <a:rPr lang="en-GB" noProof="0" dirty="0" smtClean="0"/>
              <a:t> </a:t>
            </a:r>
            <a:r>
              <a:rPr lang="en-GB" noProof="0" dirty="0" err="1" smtClean="0"/>
              <a:t>samoja</a:t>
            </a:r>
            <a:r>
              <a:rPr lang="en-GB" b="1" noProof="0" dirty="0" smtClean="0"/>
              <a:t> </a:t>
            </a:r>
            <a:r>
              <a:rPr lang="en-GB" noProof="0" dirty="0" smtClean="0"/>
              <a:t>(</a:t>
            </a:r>
            <a:r>
              <a:rPr lang="en-GB" noProof="0" dirty="0" err="1" smtClean="0"/>
              <a:t>johdanto-osa</a:t>
            </a:r>
            <a:r>
              <a:rPr lang="en-GB" noProof="0" dirty="0" smtClean="0"/>
              <a:t> </a:t>
            </a:r>
            <a:r>
              <a:rPr lang="en-GB" noProof="0" dirty="0"/>
              <a:t>54),</a:t>
            </a:r>
          </a:p>
          <a:p>
            <a:pPr lvl="2" algn="just">
              <a:buFont typeface="Wingdings" panose="05000000000000000000" pitchFamily="2" charset="2"/>
              <a:buChar char="ü"/>
              <a:defRPr/>
            </a:pPr>
            <a:r>
              <a:rPr lang="en-GB" dirty="0" err="1"/>
              <a:t>t</a:t>
            </a:r>
            <a:r>
              <a:rPr lang="en-GB" noProof="0" dirty="0" err="1" smtClean="0"/>
              <a:t>eko</a:t>
            </a:r>
            <a:r>
              <a:rPr lang="en-GB" dirty="0" err="1" smtClean="0"/>
              <a:t>aika</a:t>
            </a:r>
            <a:r>
              <a:rPr lang="en-GB" dirty="0" smtClean="0"/>
              <a:t> </a:t>
            </a:r>
            <a:r>
              <a:rPr lang="en-GB" dirty="0" err="1" smtClean="0"/>
              <a:t>ja</a:t>
            </a:r>
            <a:r>
              <a:rPr lang="en-GB" dirty="0" smtClean="0"/>
              <a:t> </a:t>
            </a:r>
            <a:r>
              <a:rPr lang="en-GB" dirty="0" err="1" smtClean="0"/>
              <a:t>paikka</a:t>
            </a:r>
            <a:r>
              <a:rPr lang="en-GB" dirty="0" smtClean="0"/>
              <a:t> </a:t>
            </a:r>
            <a:r>
              <a:rPr lang="en-GB" dirty="0" err="1" smtClean="0"/>
              <a:t>samoja</a:t>
            </a:r>
            <a:endParaRPr lang="en-GB" noProof="0" dirty="0"/>
          </a:p>
          <a:p>
            <a:pPr lvl="2" algn="just">
              <a:buFont typeface="Wingdings" panose="05000000000000000000" pitchFamily="2" charset="2"/>
              <a:buChar char="ü"/>
              <a:defRPr/>
            </a:pPr>
            <a:r>
              <a:rPr lang="en-GB" noProof="0" dirty="0"/>
              <a:t>ne bis in idem </a:t>
            </a:r>
            <a:r>
              <a:rPr lang="en-GB" noProof="0" dirty="0" smtClean="0"/>
              <a:t>(</a:t>
            </a:r>
            <a:r>
              <a:rPr lang="en-GB" noProof="0" dirty="0" err="1" smtClean="0"/>
              <a:t>esimerkiksi</a:t>
            </a:r>
            <a:r>
              <a:rPr lang="en-GB" noProof="0" dirty="0" smtClean="0"/>
              <a:t>. EUT 18. </a:t>
            </a:r>
            <a:r>
              <a:rPr lang="en-GB" noProof="0" dirty="0" err="1" smtClean="0"/>
              <a:t>heinäkuuta</a:t>
            </a:r>
            <a:r>
              <a:rPr lang="en-GB" noProof="0" dirty="0" smtClean="0"/>
              <a:t> 2007</a:t>
            </a:r>
            <a:r>
              <a:rPr lang="en-GB" noProof="0" dirty="0"/>
              <a:t>, C-288/05, </a:t>
            </a:r>
            <a:r>
              <a:rPr lang="en-GB" i="1" noProof="0" dirty="0" err="1"/>
              <a:t>Kretzinger</a:t>
            </a:r>
            <a:r>
              <a:rPr lang="en-GB" i="1" noProof="0" dirty="0"/>
              <a:t> </a:t>
            </a:r>
            <a:r>
              <a:rPr lang="en-GB" noProof="0" dirty="0"/>
              <a:t>ECLI:EU:C:2007:441)</a:t>
            </a:r>
          </a:p>
          <a:p>
            <a:pPr lvl="2" algn="just">
              <a:buFont typeface="Wingdings" panose="05000000000000000000" pitchFamily="2" charset="2"/>
              <a:buChar char="ü"/>
              <a:defRPr/>
            </a:pPr>
            <a:r>
              <a:rPr lang="en-GB" noProof="0" dirty="0" err="1" smtClean="0"/>
              <a:t>Maksimirangaistusten</a:t>
            </a:r>
            <a:r>
              <a:rPr lang="en-GB" noProof="0" dirty="0" smtClean="0"/>
              <a:t> </a:t>
            </a:r>
            <a:r>
              <a:rPr lang="en-GB" noProof="0" dirty="0" err="1" smtClean="0"/>
              <a:t>vertaaminen</a:t>
            </a:r>
            <a:r>
              <a:rPr lang="en-GB" noProof="0" dirty="0" smtClean="0"/>
              <a:t> (</a:t>
            </a:r>
            <a:r>
              <a:rPr lang="en-GB" noProof="0" dirty="0" err="1" smtClean="0"/>
              <a:t>Artikla</a:t>
            </a:r>
            <a:r>
              <a:rPr lang="en-GB" noProof="0" dirty="0" smtClean="0"/>
              <a:t> </a:t>
            </a:r>
            <a:r>
              <a:rPr lang="en-GB" dirty="0"/>
              <a:t>2</a:t>
            </a:r>
            <a:r>
              <a:rPr lang="en-GB" noProof="0" dirty="0" smtClean="0"/>
              <a:t>5 </a:t>
            </a:r>
            <a:r>
              <a:rPr lang="en-GB" noProof="0" dirty="0"/>
              <a:t>§ 3/a) </a:t>
            </a:r>
          </a:p>
          <a:p>
            <a:pPr lvl="3" algn="just">
              <a:buFont typeface="Symbol" panose="05050102010706020507" pitchFamily="18" charset="2"/>
              <a:buChar char="-"/>
              <a:defRPr/>
            </a:pPr>
            <a:r>
              <a:rPr lang="fi-FI" dirty="0" smtClean="0"/>
              <a:t>Toimivalta vain, jos PIF-rikoksesta on säädetty ankarampi rangaistus kuin liitännäisrikoksesta.</a:t>
            </a:r>
            <a:endParaRPr lang="en-GB" noProof="0" dirty="0"/>
          </a:p>
          <a:p>
            <a:pPr lvl="1" algn="just">
              <a:buFont typeface="Wingdings" panose="05000000000000000000" pitchFamily="2" charset="2"/>
              <a:buChar char="Ø"/>
              <a:defRPr/>
            </a:pPr>
            <a:r>
              <a:rPr lang="en-GB" noProof="0" dirty="0" err="1" smtClean="0"/>
              <a:t>Liitännäinen</a:t>
            </a:r>
            <a:r>
              <a:rPr lang="en-GB" noProof="0" dirty="0" smtClean="0"/>
              <a:t>/</a:t>
            </a:r>
            <a:r>
              <a:rPr lang="en-GB" noProof="0" dirty="0" err="1" smtClean="0"/>
              <a:t>välineellinen</a:t>
            </a:r>
            <a:r>
              <a:rPr lang="en-GB" noProof="0" dirty="0" smtClean="0"/>
              <a:t> </a:t>
            </a:r>
            <a:r>
              <a:rPr lang="en-GB" noProof="0" dirty="0" err="1" smtClean="0"/>
              <a:t>rikos</a:t>
            </a:r>
            <a:r>
              <a:rPr lang="en-GB" noProof="0" dirty="0" smtClean="0"/>
              <a:t> (</a:t>
            </a:r>
            <a:r>
              <a:rPr lang="en-GB" noProof="0" dirty="0" err="1" smtClean="0"/>
              <a:t>johdanto-osa</a:t>
            </a:r>
            <a:r>
              <a:rPr lang="en-GB" noProof="0" dirty="0" smtClean="0"/>
              <a:t> 56</a:t>
            </a:r>
            <a:r>
              <a:rPr lang="en-GB" noProof="0" dirty="0"/>
              <a:t>)</a:t>
            </a:r>
          </a:p>
          <a:p>
            <a:pPr lvl="2" algn="just">
              <a:buFont typeface="Wingdings" panose="05000000000000000000" pitchFamily="2" charset="2"/>
              <a:buChar char="ü"/>
              <a:defRPr/>
            </a:pPr>
            <a:r>
              <a:rPr lang="fi-FI" dirty="0" smtClean="0"/>
              <a:t>Rikoksen </a:t>
            </a:r>
            <a:r>
              <a:rPr lang="fi-FI" dirty="0"/>
              <a:t>tekemisen päätarkoituksena on ollut luoda olosuhteet unionin taloudellisia etuja vahingoittavan rikoksen </a:t>
            </a:r>
            <a:r>
              <a:rPr lang="fi-FI" dirty="0" smtClean="0"/>
              <a:t>tekemiseen</a:t>
            </a:r>
          </a:p>
          <a:p>
            <a:pPr lvl="2" algn="just">
              <a:buFont typeface="Wingdings" panose="05000000000000000000" pitchFamily="2" charset="2"/>
              <a:buChar char="ü"/>
              <a:defRPr/>
            </a:pPr>
            <a:r>
              <a:rPr lang="en-GB" noProof="0" dirty="0" err="1" smtClean="0"/>
              <a:t>Ei</a:t>
            </a:r>
            <a:r>
              <a:rPr lang="en-GB" noProof="0" dirty="0" smtClean="0"/>
              <a:t> </a:t>
            </a:r>
            <a:r>
              <a:rPr lang="en-GB" noProof="0" dirty="0" err="1" smtClean="0"/>
              <a:t>suoriteta</a:t>
            </a:r>
            <a:r>
              <a:rPr lang="en-GB" noProof="0" dirty="0" smtClean="0"/>
              <a:t> </a:t>
            </a:r>
            <a:r>
              <a:rPr lang="en-GB" noProof="0" dirty="0" err="1" smtClean="0"/>
              <a:t>maksimirangaistusten</a:t>
            </a:r>
            <a:r>
              <a:rPr lang="en-GB" noProof="0" dirty="0" smtClean="0"/>
              <a:t> </a:t>
            </a:r>
            <a:r>
              <a:rPr lang="en-GB" noProof="0" dirty="0" err="1" smtClean="0"/>
              <a:t>vertailua</a:t>
            </a:r>
            <a:r>
              <a:rPr lang="en-GB" noProof="0" dirty="0" smtClean="0"/>
              <a:t> (</a:t>
            </a:r>
            <a:r>
              <a:rPr lang="en-GB" noProof="0" dirty="0" err="1" smtClean="0"/>
              <a:t>Artikla</a:t>
            </a:r>
            <a:r>
              <a:rPr lang="en-GB" noProof="0" dirty="0" smtClean="0"/>
              <a:t> </a:t>
            </a:r>
            <a:r>
              <a:rPr lang="en-GB" noProof="0" dirty="0"/>
              <a:t>25 § 3/a)  </a:t>
            </a:r>
          </a:p>
          <a:p>
            <a:pPr marL="457200" lvl="1" indent="0">
              <a:buNone/>
              <a:defRPr/>
            </a:pP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72525A66-9AC3-481D-9AFA-DF2A07861030}"/>
              </a:ext>
            </a:extLst>
          </p:cNvPr>
          <p:cNvSpPr>
            <a:spLocks noGrp="1"/>
          </p:cNvSpPr>
          <p:nvPr>
            <p:ph type="sldNum" sz="quarter" idx="12"/>
          </p:nvPr>
        </p:nvSpPr>
        <p:spPr/>
        <p:txBody>
          <a:bodyPr/>
          <a:lstStyle/>
          <a:p>
            <a:fld id="{826CE9DA-0CC2-4A9E-A617-0548961698AD}" type="slidenum">
              <a:rPr lang="de-AT" smtClean="0">
                <a:solidFill>
                  <a:schemeClr val="bg1"/>
                </a:solidFill>
              </a:rPr>
              <a:t>11</a:t>
            </a:fld>
            <a:endParaRPr lang="de-AT" dirty="0">
              <a:solidFill>
                <a:schemeClr val="bg1"/>
              </a:solidFill>
            </a:endParaRPr>
          </a:p>
        </p:txBody>
      </p:sp>
    </p:spTree>
    <p:extLst>
      <p:ext uri="{BB962C8B-B14F-4D97-AF65-F5344CB8AC3E}">
        <p14:creationId xmlns:p14="http://schemas.microsoft.com/office/powerpoint/2010/main" val="388278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20477" y="302947"/>
            <a:ext cx="10088416" cy="1325563"/>
          </a:xfrm>
        </p:spPr>
        <p:txBody>
          <a:bodyPr/>
          <a:lstStyle/>
          <a:p>
            <a:r>
              <a:rPr lang="en-GB" b="1" noProof="0" dirty="0" err="1" smtClean="0"/>
              <a:t>Asiallinen</a:t>
            </a:r>
            <a:r>
              <a:rPr lang="en-GB" b="1" noProof="0" dirty="0" smtClean="0"/>
              <a:t> </a:t>
            </a:r>
            <a:r>
              <a:rPr lang="en-GB" b="1" noProof="0" dirty="0" err="1" smtClean="0"/>
              <a:t>toimivalta</a:t>
            </a:r>
            <a:r>
              <a:rPr lang="en-GB" b="1" noProof="0" dirty="0" smtClean="0"/>
              <a:t> </a:t>
            </a:r>
            <a:r>
              <a:rPr lang="en-GB" b="1" dirty="0" smtClean="0"/>
              <a:t>VII</a:t>
            </a:r>
            <a:r>
              <a:rPr lang="en-GB" b="1" noProof="0" dirty="0" smtClean="0"/>
              <a:t> </a:t>
            </a:r>
            <a:r>
              <a:rPr lang="en-GB" b="1" noProof="0" dirty="0"/>
              <a:t>– </a:t>
            </a:r>
            <a:r>
              <a:rPr lang="en-GB" b="1" noProof="0" dirty="0" err="1" smtClean="0"/>
              <a:t>erottamattomat</a:t>
            </a:r>
            <a:r>
              <a:rPr lang="en-GB" b="1" noProof="0" dirty="0" smtClean="0"/>
              <a:t> </a:t>
            </a:r>
            <a:r>
              <a:rPr lang="en-GB" b="1" noProof="0" dirty="0" err="1" smtClean="0"/>
              <a:t>liitännäisrikokset</a:t>
            </a:r>
            <a:endParaRPr lang="en-GB" b="1" noProof="0" dirty="0"/>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720477" y="1754011"/>
            <a:ext cx="9890582" cy="4351338"/>
          </a:xfrm>
        </p:spPr>
        <p:txBody>
          <a:bodyPr>
            <a:normAutofit/>
          </a:bodyPr>
          <a:lstStyle/>
          <a:p>
            <a:pPr marL="0" indent="0" algn="just">
              <a:buNone/>
              <a:defRPr/>
            </a:pPr>
            <a:r>
              <a:rPr lang="en-GB" b="1" noProof="0" dirty="0" err="1" smtClean="0"/>
              <a:t>Esimerkkejä</a:t>
            </a:r>
            <a:endParaRPr lang="en-GB" b="1" noProof="0" dirty="0"/>
          </a:p>
          <a:p>
            <a:pPr lvl="1" algn="just">
              <a:buFont typeface="Wingdings" panose="05000000000000000000" pitchFamily="2" charset="2"/>
              <a:buChar char="Ø"/>
              <a:defRPr/>
            </a:pPr>
            <a:r>
              <a:rPr lang="en-GB" noProof="0" dirty="0" err="1" smtClean="0"/>
              <a:t>Virkamies</a:t>
            </a:r>
            <a:r>
              <a:rPr lang="en-GB" noProof="0" dirty="0" smtClean="0"/>
              <a:t> </a:t>
            </a:r>
            <a:r>
              <a:rPr lang="en-GB" noProof="0" dirty="0" err="1" smtClean="0"/>
              <a:t>käyttää</a:t>
            </a:r>
            <a:r>
              <a:rPr lang="en-GB" noProof="0" dirty="0" smtClean="0"/>
              <a:t> </a:t>
            </a:r>
            <a:r>
              <a:rPr lang="en-GB" noProof="0" dirty="0" err="1" smtClean="0"/>
              <a:t>varoja</a:t>
            </a:r>
            <a:r>
              <a:rPr lang="en-GB" noProof="0" dirty="0" smtClean="0"/>
              <a:t> </a:t>
            </a:r>
            <a:r>
              <a:rPr lang="en-GB" noProof="0" dirty="0" err="1" smtClean="0"/>
              <a:t>vastoin</a:t>
            </a:r>
            <a:r>
              <a:rPr lang="en-GB" noProof="0" dirty="0" smtClean="0"/>
              <a:t> </a:t>
            </a:r>
            <a:r>
              <a:rPr lang="en-GB" noProof="0" dirty="0" err="1" smtClean="0"/>
              <a:t>niiden</a:t>
            </a:r>
            <a:r>
              <a:rPr lang="en-GB" noProof="0" dirty="0" smtClean="0"/>
              <a:t> </a:t>
            </a:r>
            <a:r>
              <a:rPr lang="en-GB" noProof="0" dirty="0" err="1" smtClean="0"/>
              <a:t>käyttötarkoitusta</a:t>
            </a:r>
            <a:r>
              <a:rPr lang="en-GB" noProof="0" dirty="0" smtClean="0"/>
              <a:t> </a:t>
            </a:r>
            <a:r>
              <a:rPr lang="en-GB" noProof="0" dirty="0" err="1" smtClean="0"/>
              <a:t>vahingoittaen</a:t>
            </a:r>
            <a:r>
              <a:rPr lang="en-GB" noProof="0" dirty="0" smtClean="0"/>
              <a:t> </a:t>
            </a:r>
            <a:r>
              <a:rPr lang="en-GB" noProof="0" dirty="0" err="1" smtClean="0"/>
              <a:t>Unioni</a:t>
            </a:r>
            <a:r>
              <a:rPr lang="en-GB" noProof="0" dirty="0" smtClean="0"/>
              <a:t> </a:t>
            </a:r>
            <a:r>
              <a:rPr lang="en-GB" noProof="0" dirty="0" err="1" smtClean="0"/>
              <a:t>taloudellisa</a:t>
            </a:r>
            <a:r>
              <a:rPr lang="en-GB" noProof="0" dirty="0" smtClean="0"/>
              <a:t> </a:t>
            </a:r>
            <a:r>
              <a:rPr lang="en-GB" noProof="0" dirty="0" err="1" smtClean="0"/>
              <a:t>etuja</a:t>
            </a:r>
            <a:r>
              <a:rPr lang="en-GB" noProof="0" dirty="0" smtClean="0"/>
              <a:t> </a:t>
            </a:r>
            <a:r>
              <a:rPr lang="en-GB" noProof="0" dirty="0" err="1" smtClean="0"/>
              <a:t>tekemällä</a:t>
            </a:r>
            <a:r>
              <a:rPr lang="en-GB" noProof="0" dirty="0" smtClean="0"/>
              <a:t> </a:t>
            </a:r>
            <a:r>
              <a:rPr lang="en-GB" noProof="0" dirty="0" err="1" smtClean="0"/>
              <a:t>virheellisen</a:t>
            </a:r>
            <a:r>
              <a:rPr lang="en-GB" noProof="0" dirty="0" smtClean="0"/>
              <a:t> (</a:t>
            </a:r>
            <a:r>
              <a:rPr lang="en-GB" noProof="0" dirty="0" err="1" smtClean="0"/>
              <a:t>tahallaan</a:t>
            </a:r>
            <a:r>
              <a:rPr lang="en-GB" noProof="0" dirty="0" smtClean="0"/>
              <a:t>) </a:t>
            </a:r>
            <a:r>
              <a:rPr lang="en-GB" noProof="0" dirty="0" err="1" smtClean="0"/>
              <a:t>päätöksen</a:t>
            </a:r>
            <a:r>
              <a:rPr lang="en-GB" noProof="0" dirty="0" smtClean="0"/>
              <a:t>. </a:t>
            </a:r>
            <a:endParaRPr lang="en-GB" noProof="0" dirty="0"/>
          </a:p>
          <a:p>
            <a:pPr lvl="2" algn="just">
              <a:buFont typeface="Wingdings" panose="05000000000000000000" pitchFamily="2" charset="2"/>
              <a:buChar char="ü"/>
              <a:defRPr/>
            </a:pPr>
            <a:r>
              <a:rPr lang="en-GB" noProof="0" dirty="0" smtClean="0"/>
              <a:t>PIF-</a:t>
            </a:r>
            <a:r>
              <a:rPr lang="en-GB" noProof="0" dirty="0" err="1" smtClean="0"/>
              <a:t>rikos</a:t>
            </a:r>
            <a:r>
              <a:rPr lang="en-GB" noProof="0" dirty="0" smtClean="0"/>
              <a:t> </a:t>
            </a:r>
            <a:r>
              <a:rPr lang="en-GB" noProof="0" dirty="0"/>
              <a:t>(Art 4 § 3 </a:t>
            </a:r>
            <a:r>
              <a:rPr lang="en-GB" noProof="0" dirty="0" smtClean="0"/>
              <a:t>PIF-</a:t>
            </a:r>
            <a:r>
              <a:rPr lang="en-GB" noProof="0" dirty="0" err="1" smtClean="0"/>
              <a:t>direktiivi</a:t>
            </a:r>
            <a:r>
              <a:rPr lang="en-GB" noProof="0" dirty="0" smtClean="0"/>
              <a:t>) </a:t>
            </a:r>
            <a:r>
              <a:rPr lang="en-GB" noProof="0" dirty="0" err="1" smtClean="0"/>
              <a:t>ja</a:t>
            </a:r>
            <a:r>
              <a:rPr lang="en-GB" noProof="0" dirty="0" smtClean="0"/>
              <a:t> </a:t>
            </a:r>
            <a:r>
              <a:rPr lang="en-GB" noProof="0" dirty="0" err="1" smtClean="0"/>
              <a:t>kansallinen</a:t>
            </a:r>
            <a:r>
              <a:rPr lang="en-GB" noProof="0" dirty="0" smtClean="0"/>
              <a:t> </a:t>
            </a:r>
            <a:r>
              <a:rPr lang="en-GB" noProof="0" dirty="0" err="1" smtClean="0"/>
              <a:t>rikos</a:t>
            </a:r>
            <a:r>
              <a:rPr lang="en-GB" dirty="0" smtClean="0"/>
              <a:t>, </a:t>
            </a:r>
            <a:r>
              <a:rPr lang="en-GB" dirty="0" err="1" smtClean="0"/>
              <a:t>kuten</a:t>
            </a:r>
            <a:r>
              <a:rPr lang="en-GB" dirty="0" smtClean="0"/>
              <a:t> </a:t>
            </a:r>
            <a:r>
              <a:rPr lang="en-GB" dirty="0" err="1" smtClean="0"/>
              <a:t>virka-aseman</a:t>
            </a:r>
            <a:r>
              <a:rPr lang="en-GB" dirty="0" smtClean="0"/>
              <a:t> </a:t>
            </a:r>
            <a:r>
              <a:rPr lang="en-GB" dirty="0" err="1" smtClean="0"/>
              <a:t>väärinkäyttö</a:t>
            </a:r>
            <a:endParaRPr lang="en-GB" dirty="0"/>
          </a:p>
          <a:p>
            <a:pPr lvl="2" algn="just">
              <a:buFont typeface="Wingdings" panose="05000000000000000000" pitchFamily="2" charset="2"/>
              <a:buChar char="ü"/>
              <a:defRPr/>
            </a:pPr>
            <a:r>
              <a:rPr lang="en-GB" noProof="0" dirty="0" err="1" smtClean="0"/>
              <a:t>Maksimirangaistuksen</a:t>
            </a:r>
            <a:r>
              <a:rPr lang="en-GB" noProof="0" dirty="0" smtClean="0"/>
              <a:t> </a:t>
            </a:r>
            <a:r>
              <a:rPr lang="en-GB" noProof="0" dirty="0" err="1" smtClean="0"/>
              <a:t>vertailu</a:t>
            </a:r>
            <a:endParaRPr lang="en-GB" noProof="0" dirty="0"/>
          </a:p>
          <a:p>
            <a:pPr lvl="1" algn="just">
              <a:buFont typeface="Wingdings" panose="05000000000000000000" pitchFamily="2" charset="2"/>
              <a:buChar char="Ø"/>
              <a:defRPr/>
            </a:pPr>
            <a:r>
              <a:rPr lang="en-GB" noProof="0" dirty="0" err="1" smtClean="0"/>
              <a:t>Varojen</a:t>
            </a:r>
            <a:r>
              <a:rPr lang="en-GB" noProof="0" dirty="0" smtClean="0"/>
              <a:t> </a:t>
            </a:r>
            <a:r>
              <a:rPr lang="en-GB" noProof="0" dirty="0" err="1" smtClean="0"/>
              <a:t>hankkiminen</a:t>
            </a:r>
            <a:r>
              <a:rPr lang="en-GB" noProof="0" dirty="0" smtClean="0"/>
              <a:t> </a:t>
            </a:r>
            <a:r>
              <a:rPr lang="en-GB" noProof="0" dirty="0" err="1" smtClean="0"/>
              <a:t>petoksella</a:t>
            </a:r>
            <a:r>
              <a:rPr lang="en-GB" dirty="0"/>
              <a:t> </a:t>
            </a:r>
            <a:r>
              <a:rPr lang="en-GB" dirty="0" err="1" smtClean="0"/>
              <a:t>tukiasia</a:t>
            </a:r>
            <a:r>
              <a:rPr lang="en-GB" dirty="0" smtClean="0"/>
              <a:t> </a:t>
            </a:r>
            <a:r>
              <a:rPr lang="en-GB" dirty="0" err="1" smtClean="0"/>
              <a:t>myöntävän</a:t>
            </a:r>
            <a:r>
              <a:rPr lang="en-GB" dirty="0" smtClean="0"/>
              <a:t> EU-</a:t>
            </a:r>
            <a:r>
              <a:rPr lang="en-GB" dirty="0" err="1" smtClean="0"/>
              <a:t>toimihenkilön</a:t>
            </a:r>
            <a:r>
              <a:rPr lang="en-GB" dirty="0" smtClean="0"/>
              <a:t> </a:t>
            </a:r>
            <a:r>
              <a:rPr lang="en-GB" noProof="0" dirty="0" err="1" smtClean="0"/>
              <a:t>lahjomiseksi</a:t>
            </a:r>
            <a:endParaRPr lang="en-GB" noProof="0" dirty="0"/>
          </a:p>
          <a:p>
            <a:pPr lvl="2" algn="just">
              <a:buFont typeface="Wingdings" panose="05000000000000000000" pitchFamily="2" charset="2"/>
              <a:buChar char="ü"/>
              <a:defRPr/>
            </a:pPr>
            <a:r>
              <a:rPr lang="en-GB" dirty="0" err="1" smtClean="0"/>
              <a:t>petos</a:t>
            </a:r>
            <a:r>
              <a:rPr lang="en-GB" noProof="0" dirty="0" smtClean="0"/>
              <a:t> </a:t>
            </a:r>
            <a:r>
              <a:rPr lang="en-GB" noProof="0" dirty="0"/>
              <a:t>= </a:t>
            </a:r>
            <a:r>
              <a:rPr lang="en-GB" noProof="0" dirty="0" err="1" smtClean="0"/>
              <a:t>liitännäinen</a:t>
            </a:r>
            <a:r>
              <a:rPr lang="en-GB" noProof="0" dirty="0" smtClean="0"/>
              <a:t>/</a:t>
            </a:r>
            <a:r>
              <a:rPr lang="en-GB" noProof="0" dirty="0" err="1" smtClean="0"/>
              <a:t>välineellinen</a:t>
            </a:r>
            <a:r>
              <a:rPr lang="en-GB" noProof="0" dirty="0" smtClean="0"/>
              <a:t> </a:t>
            </a:r>
            <a:r>
              <a:rPr lang="en-GB" noProof="0" dirty="0" err="1" smtClean="0"/>
              <a:t>rikos</a:t>
            </a:r>
            <a:endParaRPr lang="en-GB" noProof="0" dirty="0"/>
          </a:p>
          <a:p>
            <a:pPr lvl="2" algn="just">
              <a:buFont typeface="Wingdings" panose="05000000000000000000" pitchFamily="2" charset="2"/>
              <a:buChar char="ü"/>
              <a:defRPr/>
            </a:pPr>
            <a:r>
              <a:rPr lang="en-GB" noProof="0" dirty="0" err="1" smtClean="0"/>
              <a:t>Ei</a:t>
            </a:r>
            <a:r>
              <a:rPr lang="en-GB" noProof="0" dirty="0" smtClean="0"/>
              <a:t> </a:t>
            </a:r>
            <a:r>
              <a:rPr lang="en-GB" noProof="0" dirty="0" err="1" smtClean="0"/>
              <a:t>maksimirangaistusten</a:t>
            </a:r>
            <a:r>
              <a:rPr lang="en-GB" noProof="0" dirty="0" smtClean="0"/>
              <a:t> </a:t>
            </a:r>
            <a:r>
              <a:rPr lang="en-GB" noProof="0" dirty="0" err="1" smtClean="0"/>
              <a:t>vertailua</a:t>
            </a:r>
            <a:endParaRPr lang="en-GB" noProof="0" dirty="0"/>
          </a:p>
          <a:p>
            <a:pPr lvl="1">
              <a:buFont typeface="Wingdings" panose="05000000000000000000" pitchFamily="2" charset="2"/>
              <a:buChar char="ü"/>
              <a:defRPr/>
            </a:pPr>
            <a:endParaRPr lang="en-GB" noProof="0" dirty="0"/>
          </a:p>
          <a:p>
            <a:pPr marL="457200" lvl="1" indent="0">
              <a:buNone/>
              <a:defRPr/>
            </a:pP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A7EE06F8-0867-4B1E-98E9-3AE23E0C11CB}"/>
              </a:ext>
            </a:extLst>
          </p:cNvPr>
          <p:cNvSpPr>
            <a:spLocks noGrp="1"/>
          </p:cNvSpPr>
          <p:nvPr>
            <p:ph type="sldNum" sz="quarter" idx="12"/>
          </p:nvPr>
        </p:nvSpPr>
        <p:spPr/>
        <p:txBody>
          <a:bodyPr/>
          <a:lstStyle/>
          <a:p>
            <a:fld id="{826CE9DA-0CC2-4A9E-A617-0548961698AD}" type="slidenum">
              <a:rPr lang="de-AT" smtClean="0">
                <a:solidFill>
                  <a:schemeClr val="bg1"/>
                </a:solidFill>
              </a:rPr>
              <a:t>12</a:t>
            </a:fld>
            <a:endParaRPr lang="de-AT" dirty="0">
              <a:solidFill>
                <a:schemeClr val="bg1"/>
              </a:solidFill>
            </a:endParaRPr>
          </a:p>
        </p:txBody>
      </p:sp>
    </p:spTree>
    <p:extLst>
      <p:ext uri="{BB962C8B-B14F-4D97-AF65-F5344CB8AC3E}">
        <p14:creationId xmlns:p14="http://schemas.microsoft.com/office/powerpoint/2010/main" val="4081650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692034" y="115743"/>
            <a:ext cx="10154278" cy="1325563"/>
          </a:xfrm>
        </p:spPr>
        <p:txBody>
          <a:bodyPr/>
          <a:lstStyle/>
          <a:p>
            <a:r>
              <a:rPr lang="en-GB" b="1" noProof="0" dirty="0" err="1" smtClean="0"/>
              <a:t>Asiallinen</a:t>
            </a:r>
            <a:r>
              <a:rPr lang="en-GB" b="1" noProof="0" dirty="0" smtClean="0"/>
              <a:t> </a:t>
            </a:r>
            <a:r>
              <a:rPr lang="en-GB" b="1" noProof="0" dirty="0" err="1" smtClean="0"/>
              <a:t>toimivalta</a:t>
            </a:r>
            <a:r>
              <a:rPr lang="en-GB" b="1" noProof="0" dirty="0" smtClean="0"/>
              <a:t> VIII </a:t>
            </a:r>
            <a:r>
              <a:rPr lang="en-GB" b="1" noProof="0" dirty="0"/>
              <a:t>– </a:t>
            </a:r>
            <a:r>
              <a:rPr lang="en-GB" b="1" noProof="0" dirty="0" err="1" smtClean="0"/>
              <a:t>poikkeukset</a:t>
            </a:r>
            <a:endParaRPr lang="en-GB" b="1" noProof="0" dirty="0"/>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692034" y="1294295"/>
            <a:ext cx="9983456" cy="5062055"/>
          </a:xfrm>
        </p:spPr>
        <p:txBody>
          <a:bodyPr>
            <a:normAutofit/>
          </a:bodyPr>
          <a:lstStyle/>
          <a:p>
            <a:pPr marL="0" indent="0" algn="just">
              <a:buNone/>
              <a:defRPr/>
            </a:pPr>
            <a:r>
              <a:rPr lang="en-US" sz="1400" b="1" dirty="0" err="1" smtClean="0"/>
              <a:t>Artikla</a:t>
            </a:r>
            <a:r>
              <a:rPr lang="en-US" sz="1400" b="1" dirty="0" smtClean="0"/>
              <a:t> </a:t>
            </a:r>
            <a:r>
              <a:rPr lang="en-US" sz="1400" b="1" dirty="0"/>
              <a:t>25</a:t>
            </a:r>
          </a:p>
          <a:p>
            <a:pPr marL="0" indent="0" algn="just">
              <a:buNone/>
              <a:defRPr/>
            </a:pPr>
            <a:r>
              <a:rPr lang="fi-FI" sz="1400" dirty="0"/>
              <a:t>2. Jos 22 artiklan soveltamisalaan kuuluva rikos on aiheuttanut tai todennäköisesti aiheuttaa unionin </a:t>
            </a:r>
            <a:r>
              <a:rPr lang="fi-FI" sz="1400" dirty="0" smtClean="0"/>
              <a:t>taloudellisille eduille </a:t>
            </a:r>
            <a:r>
              <a:rPr lang="fi-FI" sz="1400" dirty="0"/>
              <a:t>vahinkoa alle 10 000 euroa, EPPO voi käyttää toimivaltaansa ainoastaan, jos</a:t>
            </a:r>
          </a:p>
          <a:p>
            <a:pPr marL="0" indent="0" algn="just">
              <a:buNone/>
              <a:defRPr/>
            </a:pPr>
            <a:r>
              <a:rPr lang="fi-FI" sz="1400" dirty="0"/>
              <a:t>a) tapauksella on sellaisia unionin tason vaikutuksia, jotka edellyttävät </a:t>
            </a:r>
            <a:r>
              <a:rPr lang="fi-FI" sz="1400" dirty="0" err="1"/>
              <a:t>EPPOn</a:t>
            </a:r>
            <a:r>
              <a:rPr lang="fi-FI" sz="1400" dirty="0"/>
              <a:t> suorittamaa tutkintaa; tai</a:t>
            </a:r>
          </a:p>
          <a:p>
            <a:pPr marL="0" indent="0" algn="just">
              <a:buNone/>
              <a:defRPr/>
            </a:pPr>
            <a:r>
              <a:rPr lang="fi-FI" sz="1400" dirty="0"/>
              <a:t>b) unionin virkamiesten tai muun henkilöstön tai unionin toimielinten jäsenten voidaan epäillä syyllistyneen </a:t>
            </a:r>
            <a:r>
              <a:rPr lang="fi-FI" sz="1400" dirty="0" smtClean="0"/>
              <a:t>kyseiseen rikokseen</a:t>
            </a:r>
            <a:r>
              <a:rPr lang="fi-FI" sz="1400" dirty="0"/>
              <a:t>.</a:t>
            </a:r>
          </a:p>
          <a:p>
            <a:pPr marL="0" indent="0" algn="just">
              <a:buNone/>
              <a:defRPr/>
            </a:pPr>
            <a:r>
              <a:rPr lang="fi-FI" sz="1400" dirty="0"/>
              <a:t>EPPO kuulee tarvittaessa toimivaltaisia kansallisia viranomaisia tai unionin elimiä määrittääkseen, täyttyvätkö </a:t>
            </a:r>
            <a:r>
              <a:rPr lang="fi-FI" sz="1400" dirty="0" smtClean="0"/>
              <a:t>ensimmäisen alakohdan </a:t>
            </a:r>
            <a:r>
              <a:rPr lang="fi-FI" sz="1400" dirty="0"/>
              <a:t>a ja b alakohdassa säädetyt perusteet</a:t>
            </a:r>
            <a:r>
              <a:rPr lang="fi-FI" sz="1400" dirty="0" smtClean="0"/>
              <a:t>.</a:t>
            </a:r>
          </a:p>
          <a:p>
            <a:pPr marL="0" indent="0" algn="just">
              <a:buNone/>
              <a:defRPr/>
            </a:pPr>
            <a:r>
              <a:rPr lang="fi-FI" sz="1400" dirty="0" smtClean="0"/>
              <a:t>3</a:t>
            </a:r>
            <a:r>
              <a:rPr lang="fi-FI" sz="1400" dirty="0"/>
              <a:t>. EPPO pidättyy käyttämästä toimivaltaansa 22 artiklan soveltamisalaan kuuluvien rikoksien osalta ja </a:t>
            </a:r>
            <a:r>
              <a:rPr lang="fi-FI" sz="1400" dirty="0" smtClean="0"/>
              <a:t>kuultuaan toimivaltaisia </a:t>
            </a:r>
            <a:r>
              <a:rPr lang="fi-FI" sz="1400" dirty="0"/>
              <a:t>kansallisia viranomaisia siirtää asian ilman aiheetonta viivytystä toimivaltaisille kansallisille </a:t>
            </a:r>
            <a:r>
              <a:rPr lang="fi-FI" sz="1400" dirty="0" smtClean="0"/>
              <a:t>viranomaisille 34 </a:t>
            </a:r>
            <a:r>
              <a:rPr lang="fi-FI" sz="1400" dirty="0"/>
              <a:t>artiklan mukaisesti, jos</a:t>
            </a:r>
          </a:p>
          <a:p>
            <a:pPr marL="0" indent="0" algn="just">
              <a:buNone/>
              <a:defRPr/>
            </a:pPr>
            <a:r>
              <a:rPr lang="fi-FI" sz="1400" dirty="0"/>
              <a:t>a) kansallisessa lainsäädännössä säädetty enimmäisseuraamus 22 artiklan 1 kohdan soveltamisalaan kuuluvasta </a:t>
            </a:r>
            <a:r>
              <a:rPr lang="fi-FI" sz="1400" dirty="0" smtClean="0"/>
              <a:t>rikoksesta on </a:t>
            </a:r>
            <a:r>
              <a:rPr lang="fi-FI" sz="1400" dirty="0"/>
              <a:t>s</a:t>
            </a:r>
            <a:r>
              <a:rPr lang="fi-FI" sz="1400" b="1" dirty="0"/>
              <a:t>ama tai vähemmän ankara</a:t>
            </a:r>
            <a:r>
              <a:rPr lang="fi-FI" sz="1400" dirty="0"/>
              <a:t> kuin 22 artiklan 3 kohdassa tarkoitetusta erottamattomasti liittyvästä rikoksesta säädetty enimmäisseuraamus, </a:t>
            </a:r>
            <a:r>
              <a:rPr lang="fi-FI" sz="1400" b="1" dirty="0"/>
              <a:t>paitsi jos jälkimmäinen rikos on ollut välineellinen </a:t>
            </a:r>
            <a:r>
              <a:rPr lang="fi-FI" sz="1400" dirty="0"/>
              <a:t>22 artiklan 1 kohdan </a:t>
            </a:r>
            <a:r>
              <a:rPr lang="fi-FI" sz="1400" dirty="0" smtClean="0"/>
              <a:t>soveltamisalaan kuuluvan </a:t>
            </a:r>
            <a:r>
              <a:rPr lang="fi-FI" sz="1400" dirty="0"/>
              <a:t>rikoksen tekemiseksi; tai</a:t>
            </a:r>
          </a:p>
          <a:p>
            <a:pPr marL="0" indent="0" algn="just">
              <a:buNone/>
              <a:defRPr/>
            </a:pPr>
            <a:r>
              <a:rPr lang="fi-FI" sz="1400" dirty="0"/>
              <a:t>b) on syytä olettaa, että 22 artiklassa tarkoitetusta rikoksesta unionin taloudellisille eduille aiheutunut tai </a:t>
            </a:r>
            <a:r>
              <a:rPr lang="fi-FI" sz="1400" dirty="0" smtClean="0"/>
              <a:t>todennäköisesti aiheutuva </a:t>
            </a:r>
            <a:r>
              <a:rPr lang="fi-FI" sz="1400" dirty="0"/>
              <a:t>vahinko ei ole suurempi </a:t>
            </a:r>
            <a:r>
              <a:rPr lang="fi-FI" sz="1400" b="1" dirty="0"/>
              <a:t>kuin toiselle uhrille</a:t>
            </a:r>
            <a:r>
              <a:rPr lang="fi-FI" sz="1400" dirty="0"/>
              <a:t> aiheutunut tai todennäköisesti aiheutuva vahinko.</a:t>
            </a:r>
          </a:p>
          <a:p>
            <a:pPr marL="0" indent="0" algn="just">
              <a:buNone/>
              <a:defRPr/>
            </a:pPr>
            <a:r>
              <a:rPr lang="fi-FI" sz="1400" dirty="0"/>
              <a:t>Tämän kohdan ensimmäisen alakohdan b alakohtaa ei sovelleta direktiivin (EU) 2017/1371, sellaisena kuin se on </a:t>
            </a:r>
            <a:r>
              <a:rPr lang="fi-FI" sz="1400" dirty="0" smtClean="0"/>
              <a:t>pantu täytäntöön </a:t>
            </a:r>
            <a:r>
              <a:rPr lang="fi-FI" sz="1400" dirty="0"/>
              <a:t>kansallisessa lainsäädännössä, 3 artiklan 2 kohdan a, b ja d alakohdassa tarkoitettuihin rikoksiin.</a:t>
            </a:r>
          </a:p>
          <a:p>
            <a:pPr marL="0" indent="0" algn="just">
              <a:buNone/>
              <a:defRPr/>
            </a:pPr>
            <a:r>
              <a:rPr lang="fi-FI" sz="1400" dirty="0"/>
              <a:t>4. EPPO voi toimivaltaisten kansallisten viranomaisten suostumuksella käyttää toimivaltaansa 22 artiklassa tarkoitettujen rikosten osalta tapauksissa, jotka muutoin jäisivät sen toimivallan ulkopuolelle tämän artiklan 3 kohdan b </a:t>
            </a:r>
            <a:r>
              <a:rPr lang="fi-FI" sz="1400" dirty="0" smtClean="0"/>
              <a:t>alakohdansoveltamisen </a:t>
            </a:r>
            <a:r>
              <a:rPr lang="fi-FI" sz="1400" dirty="0"/>
              <a:t>takia, </a:t>
            </a:r>
            <a:r>
              <a:rPr lang="fi-FI" sz="1400" b="1" dirty="0"/>
              <a:t>jos ilmenee, että </a:t>
            </a:r>
            <a:r>
              <a:rPr lang="fi-FI" sz="1400" b="1" dirty="0" err="1"/>
              <a:t>EPPOlla</a:t>
            </a:r>
            <a:r>
              <a:rPr lang="fi-FI" sz="1400" b="1" dirty="0"/>
              <a:t> on paremmat edellytykset tutkia rikosta tai asettaa siitä syytteeseen</a:t>
            </a:r>
            <a:r>
              <a:rPr lang="fi-FI" sz="1400" dirty="0"/>
              <a:t>.</a:t>
            </a: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CF915442-D8CC-4A0A-8A46-D6487998DB6A}"/>
              </a:ext>
            </a:extLst>
          </p:cNvPr>
          <p:cNvSpPr>
            <a:spLocks noGrp="1"/>
          </p:cNvSpPr>
          <p:nvPr>
            <p:ph type="sldNum" sz="quarter" idx="12"/>
          </p:nvPr>
        </p:nvSpPr>
        <p:spPr/>
        <p:txBody>
          <a:bodyPr/>
          <a:lstStyle/>
          <a:p>
            <a:fld id="{826CE9DA-0CC2-4A9E-A617-0548961698AD}" type="slidenum">
              <a:rPr lang="de-AT" smtClean="0">
                <a:solidFill>
                  <a:schemeClr val="bg1"/>
                </a:solidFill>
              </a:rPr>
              <a:t>13</a:t>
            </a:fld>
            <a:endParaRPr lang="de-AT" dirty="0">
              <a:solidFill>
                <a:schemeClr val="bg1"/>
              </a:solidFill>
            </a:endParaRPr>
          </a:p>
        </p:txBody>
      </p:sp>
    </p:spTree>
    <p:extLst>
      <p:ext uri="{BB962C8B-B14F-4D97-AF65-F5344CB8AC3E}">
        <p14:creationId xmlns:p14="http://schemas.microsoft.com/office/powerpoint/2010/main" val="80426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11293" y="287250"/>
            <a:ext cx="10090685" cy="1325563"/>
          </a:xfrm>
        </p:spPr>
        <p:txBody>
          <a:bodyPr/>
          <a:lstStyle/>
          <a:p>
            <a:r>
              <a:rPr lang="en-GB" b="1" noProof="0" dirty="0" err="1" smtClean="0"/>
              <a:t>Asiallinen</a:t>
            </a:r>
            <a:r>
              <a:rPr lang="en-GB" b="1" noProof="0" dirty="0" smtClean="0"/>
              <a:t> </a:t>
            </a:r>
            <a:r>
              <a:rPr lang="en-GB" b="1" noProof="0" dirty="0" err="1" smtClean="0"/>
              <a:t>toimivalta</a:t>
            </a:r>
            <a:r>
              <a:rPr lang="en-GB" b="1" noProof="0" dirty="0" smtClean="0"/>
              <a:t> IX </a:t>
            </a:r>
            <a:r>
              <a:rPr lang="en-GB" b="1" noProof="0" dirty="0"/>
              <a:t>– </a:t>
            </a:r>
            <a:r>
              <a:rPr lang="en-GB" b="1" noProof="0" dirty="0" err="1" smtClean="0"/>
              <a:t>poikkeukset</a:t>
            </a:r>
            <a:endParaRPr lang="en-GB" b="1" noProof="0" dirty="0"/>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711293" y="1808912"/>
            <a:ext cx="10090685" cy="4351338"/>
          </a:xfrm>
        </p:spPr>
        <p:txBody>
          <a:bodyPr>
            <a:normAutofit fontScale="92500" lnSpcReduction="10000"/>
          </a:bodyPr>
          <a:lstStyle/>
          <a:p>
            <a:pPr marL="0" indent="0" algn="just">
              <a:buNone/>
              <a:defRPr/>
            </a:pPr>
            <a:r>
              <a:rPr lang="en-GB" noProof="0" dirty="0" err="1" smtClean="0"/>
              <a:t>Poikkeukset</a:t>
            </a:r>
            <a:r>
              <a:rPr lang="en-GB" noProof="0" dirty="0" smtClean="0"/>
              <a:t> </a:t>
            </a:r>
            <a:r>
              <a:rPr lang="en-GB" noProof="0" dirty="0" err="1" smtClean="0"/>
              <a:t>ja</a:t>
            </a:r>
            <a:r>
              <a:rPr lang="en-GB" noProof="0" dirty="0" smtClean="0"/>
              <a:t> </a:t>
            </a:r>
            <a:r>
              <a:rPr lang="en-GB" noProof="0" dirty="0" err="1" smtClean="0"/>
              <a:t>poikkeusten</a:t>
            </a:r>
            <a:r>
              <a:rPr lang="en-GB" noProof="0" dirty="0" smtClean="0"/>
              <a:t> </a:t>
            </a:r>
            <a:r>
              <a:rPr lang="en-GB" noProof="0" dirty="0" err="1" smtClean="0"/>
              <a:t>poikkeukset</a:t>
            </a:r>
            <a:r>
              <a:rPr lang="en-GB" noProof="0" dirty="0" smtClean="0"/>
              <a:t> (Art</a:t>
            </a:r>
            <a:r>
              <a:rPr lang="en-GB" noProof="0" dirty="0"/>
              <a:t>. 25)</a:t>
            </a:r>
          </a:p>
          <a:p>
            <a:pPr algn="just">
              <a:buFont typeface="Wingdings" panose="05000000000000000000" pitchFamily="2" charset="2"/>
              <a:buChar char="Ø"/>
              <a:defRPr/>
            </a:pPr>
            <a:r>
              <a:rPr lang="en-GB" b="1" noProof="0" dirty="0" err="1" smtClean="0"/>
              <a:t>Vähäiset</a:t>
            </a:r>
            <a:r>
              <a:rPr lang="en-GB" b="1" noProof="0" dirty="0" smtClean="0"/>
              <a:t> </a:t>
            </a:r>
            <a:r>
              <a:rPr lang="en-GB" b="1" noProof="0" dirty="0" err="1" smtClean="0"/>
              <a:t>teot</a:t>
            </a:r>
            <a:r>
              <a:rPr lang="en-GB" b="1" noProof="0" dirty="0" smtClean="0"/>
              <a:t> </a:t>
            </a:r>
            <a:r>
              <a:rPr lang="en-GB" noProof="0" dirty="0" smtClean="0"/>
              <a:t>(</a:t>
            </a:r>
            <a:r>
              <a:rPr lang="en-GB" noProof="0" dirty="0" err="1" smtClean="0"/>
              <a:t>vahinko</a:t>
            </a:r>
            <a:r>
              <a:rPr lang="en-GB" noProof="0" dirty="0" smtClean="0"/>
              <a:t> </a:t>
            </a:r>
            <a:r>
              <a:rPr lang="en-GB" noProof="0" dirty="0" err="1" smtClean="0"/>
              <a:t>alle</a:t>
            </a:r>
            <a:r>
              <a:rPr lang="en-GB" noProof="0" dirty="0" smtClean="0"/>
              <a:t> EUR </a:t>
            </a:r>
            <a:r>
              <a:rPr lang="en-GB" noProof="0" dirty="0"/>
              <a:t>10 000), </a:t>
            </a:r>
            <a:r>
              <a:rPr lang="en-GB" noProof="0" dirty="0" err="1" smtClean="0"/>
              <a:t>jollei</a:t>
            </a:r>
            <a:endParaRPr lang="en-GB" noProof="0" dirty="0"/>
          </a:p>
          <a:p>
            <a:pPr lvl="1" algn="just">
              <a:buFont typeface="Wingdings" panose="05000000000000000000" pitchFamily="2" charset="2"/>
              <a:buChar char="ü"/>
              <a:defRPr/>
            </a:pPr>
            <a:r>
              <a:rPr lang="en-GB" noProof="0" dirty="0" err="1" smtClean="0"/>
              <a:t>Unionitason</a:t>
            </a:r>
            <a:r>
              <a:rPr lang="en-GB" noProof="0" dirty="0" smtClean="0"/>
              <a:t> </a:t>
            </a:r>
            <a:r>
              <a:rPr lang="en-GB" noProof="0" dirty="0" err="1" smtClean="0"/>
              <a:t>vaikutuksia</a:t>
            </a:r>
            <a:endParaRPr lang="en-GB" noProof="0" dirty="0"/>
          </a:p>
          <a:p>
            <a:pPr lvl="1" algn="just">
              <a:buFont typeface="Wingdings" panose="05000000000000000000" pitchFamily="2" charset="2"/>
              <a:buChar char="ü"/>
              <a:defRPr/>
            </a:pPr>
            <a:r>
              <a:rPr lang="en-GB" noProof="0" dirty="0" err="1" smtClean="0"/>
              <a:t>Unionin</a:t>
            </a:r>
            <a:r>
              <a:rPr lang="en-GB" noProof="0" dirty="0" smtClean="0"/>
              <a:t> </a:t>
            </a:r>
            <a:r>
              <a:rPr lang="en-GB" noProof="0" dirty="0" err="1" smtClean="0"/>
              <a:t>virkamies</a:t>
            </a:r>
            <a:r>
              <a:rPr lang="en-GB" noProof="0" dirty="0" smtClean="0"/>
              <a:t> tai </a:t>
            </a:r>
            <a:r>
              <a:rPr lang="en-GB" noProof="0" dirty="0" err="1" smtClean="0"/>
              <a:t>muu</a:t>
            </a:r>
            <a:r>
              <a:rPr lang="en-GB" noProof="0" dirty="0" smtClean="0"/>
              <a:t> </a:t>
            </a:r>
            <a:r>
              <a:rPr lang="en-GB" noProof="0" dirty="0" err="1" smtClean="0"/>
              <a:t>henkilöstön</a:t>
            </a:r>
            <a:r>
              <a:rPr lang="en-GB" noProof="0" dirty="0" smtClean="0"/>
              <a:t> tai </a:t>
            </a:r>
            <a:r>
              <a:rPr lang="en-GB" noProof="0" dirty="0" err="1" smtClean="0"/>
              <a:t>toimielimen</a:t>
            </a:r>
            <a:r>
              <a:rPr lang="en-GB" noProof="0" dirty="0" smtClean="0"/>
              <a:t> </a:t>
            </a:r>
            <a:r>
              <a:rPr lang="en-GB" noProof="0" dirty="0" err="1" smtClean="0"/>
              <a:t>jäsen</a:t>
            </a:r>
            <a:r>
              <a:rPr lang="en-GB" noProof="0" dirty="0" smtClean="0"/>
              <a:t> </a:t>
            </a:r>
            <a:r>
              <a:rPr lang="en-GB" noProof="0" dirty="0" err="1" smtClean="0"/>
              <a:t>epäiltynä</a:t>
            </a:r>
            <a:endParaRPr lang="en-GB" noProof="0" dirty="0"/>
          </a:p>
          <a:p>
            <a:pPr algn="just">
              <a:buFont typeface="Wingdings" panose="05000000000000000000" pitchFamily="2" charset="2"/>
              <a:buChar char="Ø"/>
              <a:defRPr/>
            </a:pPr>
            <a:r>
              <a:rPr lang="en-GB" b="1" noProof="0" dirty="0" err="1" smtClean="0"/>
              <a:t>Erottamattomat</a:t>
            </a:r>
            <a:r>
              <a:rPr lang="en-GB" b="1" noProof="0" dirty="0" smtClean="0"/>
              <a:t> </a:t>
            </a:r>
            <a:r>
              <a:rPr lang="en-GB" b="1" noProof="0" dirty="0" err="1" smtClean="0"/>
              <a:t>liitännäsirikokset</a:t>
            </a:r>
            <a:r>
              <a:rPr lang="en-GB" noProof="0" dirty="0" smtClean="0"/>
              <a:t>, </a:t>
            </a:r>
            <a:r>
              <a:rPr lang="en-GB" noProof="0" dirty="0" err="1" smtClean="0"/>
              <a:t>rangaistusten</a:t>
            </a:r>
            <a:r>
              <a:rPr lang="en-GB" noProof="0" dirty="0" smtClean="0"/>
              <a:t> </a:t>
            </a:r>
            <a:r>
              <a:rPr lang="en-GB" noProof="0" dirty="0" err="1" smtClean="0"/>
              <a:t>vertailu</a:t>
            </a:r>
            <a:r>
              <a:rPr lang="en-GB" noProof="0" dirty="0" smtClean="0"/>
              <a:t>, </a:t>
            </a:r>
            <a:r>
              <a:rPr lang="en-GB" noProof="0" dirty="0" err="1" smtClean="0"/>
              <a:t>jollei</a:t>
            </a:r>
            <a:endParaRPr lang="en-GB" noProof="0" dirty="0"/>
          </a:p>
          <a:p>
            <a:pPr lvl="1" algn="just">
              <a:buFont typeface="Wingdings" panose="05000000000000000000" pitchFamily="2" charset="2"/>
              <a:buChar char="ü"/>
              <a:defRPr/>
            </a:pPr>
            <a:r>
              <a:rPr lang="en-GB" dirty="0" smtClean="0"/>
              <a:t>L</a:t>
            </a:r>
            <a:r>
              <a:rPr lang="en-GB" noProof="0" dirty="0" err="1" smtClean="0"/>
              <a:t>iitännäinen</a:t>
            </a:r>
            <a:r>
              <a:rPr lang="en-GB" noProof="0" dirty="0" smtClean="0"/>
              <a:t>/</a:t>
            </a:r>
            <a:r>
              <a:rPr lang="en-GB" noProof="0" dirty="0" err="1" smtClean="0"/>
              <a:t>välineellinen</a:t>
            </a:r>
            <a:r>
              <a:rPr lang="en-GB" noProof="0" dirty="0" smtClean="0"/>
              <a:t> </a:t>
            </a:r>
            <a:r>
              <a:rPr lang="en-GB" noProof="0" dirty="0" err="1" smtClean="0"/>
              <a:t>rikos</a:t>
            </a:r>
            <a:endParaRPr lang="en-GB" noProof="0" dirty="0"/>
          </a:p>
          <a:p>
            <a:pPr algn="just">
              <a:buFont typeface="Wingdings" panose="05000000000000000000" pitchFamily="2" charset="2"/>
              <a:buChar char="Ø"/>
              <a:defRPr/>
            </a:pPr>
            <a:r>
              <a:rPr lang="en-GB" b="1" dirty="0" err="1" smtClean="0"/>
              <a:t>Vahinko</a:t>
            </a:r>
            <a:r>
              <a:rPr lang="en-GB" noProof="0" dirty="0" smtClean="0"/>
              <a:t> </a:t>
            </a:r>
            <a:r>
              <a:rPr lang="en-GB" noProof="0" dirty="0" err="1" smtClean="0"/>
              <a:t>EU:n</a:t>
            </a:r>
            <a:r>
              <a:rPr lang="en-GB" noProof="0" dirty="0" smtClean="0"/>
              <a:t> </a:t>
            </a:r>
            <a:r>
              <a:rPr lang="en-GB" noProof="0" dirty="0" err="1" smtClean="0"/>
              <a:t>taloudellisia</a:t>
            </a:r>
            <a:r>
              <a:rPr lang="en-GB" noProof="0" dirty="0" smtClean="0"/>
              <a:t> </a:t>
            </a:r>
            <a:r>
              <a:rPr lang="en-GB" noProof="0" dirty="0" err="1" smtClean="0"/>
              <a:t>intressejä</a:t>
            </a:r>
            <a:r>
              <a:rPr lang="en-GB" noProof="0" dirty="0" smtClean="0"/>
              <a:t> </a:t>
            </a:r>
            <a:r>
              <a:rPr lang="en-GB" noProof="0" dirty="0" err="1" smtClean="0"/>
              <a:t>kohtaan</a:t>
            </a:r>
            <a:r>
              <a:rPr lang="en-GB" noProof="0" dirty="0" smtClean="0"/>
              <a:t> </a:t>
            </a:r>
            <a:r>
              <a:rPr lang="en-GB" noProof="0" dirty="0" err="1" smtClean="0"/>
              <a:t>ei</a:t>
            </a:r>
            <a:r>
              <a:rPr lang="en-GB" noProof="0" dirty="0" smtClean="0"/>
              <a:t> ole </a:t>
            </a:r>
            <a:r>
              <a:rPr lang="en-GB" noProof="0" dirty="0" err="1" smtClean="0"/>
              <a:t>suurempi</a:t>
            </a:r>
            <a:r>
              <a:rPr lang="en-GB" noProof="0" dirty="0" smtClean="0"/>
              <a:t> </a:t>
            </a:r>
            <a:r>
              <a:rPr lang="en-GB" noProof="0" dirty="0" err="1" smtClean="0"/>
              <a:t>kuin</a:t>
            </a:r>
            <a:r>
              <a:rPr lang="en-GB" noProof="0" dirty="0" smtClean="0"/>
              <a:t> </a:t>
            </a:r>
            <a:r>
              <a:rPr lang="en-GB" noProof="0" dirty="0" err="1" smtClean="0"/>
              <a:t>toiselle</a:t>
            </a:r>
            <a:r>
              <a:rPr lang="en-GB" noProof="0" dirty="0" smtClean="0"/>
              <a:t> </a:t>
            </a:r>
            <a:r>
              <a:rPr lang="en-GB" noProof="0" dirty="0" err="1" smtClean="0"/>
              <a:t>uhrille</a:t>
            </a:r>
            <a:r>
              <a:rPr lang="en-GB" noProof="0" dirty="0" smtClean="0"/>
              <a:t> </a:t>
            </a:r>
            <a:r>
              <a:rPr lang="en-GB" noProof="0" dirty="0" err="1" smtClean="0"/>
              <a:t>aiheutunut</a:t>
            </a:r>
            <a:r>
              <a:rPr lang="en-GB" noProof="0" dirty="0" smtClean="0"/>
              <a:t> </a:t>
            </a:r>
            <a:r>
              <a:rPr lang="en-GB" noProof="0" dirty="0" err="1" smtClean="0"/>
              <a:t>vahinko</a:t>
            </a:r>
            <a:r>
              <a:rPr lang="en-GB" noProof="0" dirty="0" smtClean="0"/>
              <a:t>, </a:t>
            </a:r>
            <a:r>
              <a:rPr lang="en-GB" noProof="0" dirty="0" err="1" smtClean="0"/>
              <a:t>ellei</a:t>
            </a:r>
            <a:r>
              <a:rPr lang="en-GB" noProof="0" dirty="0" smtClean="0"/>
              <a:t> </a:t>
            </a:r>
          </a:p>
          <a:p>
            <a:pPr lvl="1" algn="just">
              <a:buFont typeface="Wingdings" panose="05000000000000000000" pitchFamily="2" charset="2"/>
              <a:buChar char="ü"/>
              <a:defRPr/>
            </a:pPr>
            <a:r>
              <a:rPr lang="en-GB" dirty="0" err="1" smtClean="0"/>
              <a:t>Petos</a:t>
            </a:r>
            <a:r>
              <a:rPr lang="en-GB" dirty="0" smtClean="0"/>
              <a:t>/</a:t>
            </a:r>
            <a:r>
              <a:rPr lang="en-GB" dirty="0" err="1" smtClean="0"/>
              <a:t>väärinkäyttö</a:t>
            </a:r>
            <a:r>
              <a:rPr lang="en-GB" dirty="0" smtClean="0"/>
              <a:t> </a:t>
            </a:r>
            <a:r>
              <a:rPr lang="en-GB" dirty="0" err="1" smtClean="0"/>
              <a:t>koskien</a:t>
            </a:r>
            <a:r>
              <a:rPr lang="en-GB" dirty="0" smtClean="0"/>
              <a:t> </a:t>
            </a:r>
            <a:r>
              <a:rPr lang="en-GB" noProof="0" dirty="0" err="1" smtClean="0"/>
              <a:t>kuluja</a:t>
            </a:r>
            <a:r>
              <a:rPr lang="en-GB" noProof="0" dirty="0" smtClean="0"/>
              <a:t> (Art</a:t>
            </a:r>
            <a:r>
              <a:rPr lang="en-GB" noProof="0" dirty="0"/>
              <a:t>. 3/2/a and b PIF)</a:t>
            </a:r>
          </a:p>
          <a:p>
            <a:pPr lvl="1" algn="just">
              <a:buFont typeface="Wingdings" panose="05000000000000000000" pitchFamily="2" charset="2"/>
              <a:buChar char="ü"/>
              <a:defRPr/>
            </a:pPr>
            <a:r>
              <a:rPr lang="en-GB" noProof="0" dirty="0" err="1" smtClean="0"/>
              <a:t>Rajatylittävä</a:t>
            </a:r>
            <a:r>
              <a:rPr lang="en-GB" noProof="0" dirty="0" smtClean="0"/>
              <a:t> ALV-</a:t>
            </a:r>
            <a:r>
              <a:rPr lang="en-GB" noProof="0" dirty="0" err="1" smtClean="0"/>
              <a:t>petos</a:t>
            </a:r>
            <a:r>
              <a:rPr lang="en-GB" noProof="0" dirty="0" smtClean="0"/>
              <a:t> (Art</a:t>
            </a:r>
            <a:r>
              <a:rPr lang="en-GB" noProof="0" dirty="0"/>
              <a:t>. 3/2/d PIF)</a:t>
            </a:r>
          </a:p>
          <a:p>
            <a:pPr lvl="1" algn="just">
              <a:buFont typeface="Wingdings" panose="05000000000000000000" pitchFamily="2" charset="2"/>
              <a:buChar char="ü"/>
              <a:defRPr/>
            </a:pPr>
            <a:r>
              <a:rPr lang="en-GB" noProof="0" dirty="0" err="1" smtClean="0"/>
              <a:t>Muut</a:t>
            </a:r>
            <a:r>
              <a:rPr lang="en-GB" noProof="0" dirty="0" smtClean="0"/>
              <a:t> </a:t>
            </a:r>
            <a:r>
              <a:rPr lang="en-GB" noProof="0" dirty="0" err="1" smtClean="0"/>
              <a:t>tapaukset</a:t>
            </a:r>
            <a:r>
              <a:rPr lang="en-GB" noProof="0" dirty="0" smtClean="0"/>
              <a:t>, </a:t>
            </a:r>
            <a:r>
              <a:rPr lang="en-GB" noProof="0" dirty="0" err="1" smtClean="0"/>
              <a:t>joissa</a:t>
            </a:r>
            <a:r>
              <a:rPr lang="en-GB" noProof="0" dirty="0" smtClean="0"/>
              <a:t> </a:t>
            </a:r>
            <a:r>
              <a:rPr lang="en-GB" noProof="0" dirty="0" err="1" smtClean="0"/>
              <a:t>kansallinen</a:t>
            </a:r>
            <a:r>
              <a:rPr lang="en-GB" noProof="0" dirty="0" smtClean="0"/>
              <a:t> </a:t>
            </a:r>
            <a:r>
              <a:rPr lang="en-GB" noProof="0" dirty="0" err="1" smtClean="0"/>
              <a:t>viranomainen</a:t>
            </a:r>
            <a:r>
              <a:rPr lang="en-GB" noProof="0" dirty="0" smtClean="0"/>
              <a:t> </a:t>
            </a:r>
            <a:r>
              <a:rPr lang="en-GB" noProof="0" dirty="0" err="1" smtClean="0"/>
              <a:t>antaa</a:t>
            </a:r>
            <a:r>
              <a:rPr lang="en-GB" noProof="0" dirty="0" smtClean="0"/>
              <a:t> </a:t>
            </a:r>
            <a:r>
              <a:rPr lang="en-GB" noProof="0" dirty="0" err="1" smtClean="0"/>
              <a:t>suostumuksen</a:t>
            </a:r>
            <a:r>
              <a:rPr lang="en-GB" noProof="0" dirty="0" smtClean="0"/>
              <a:t> </a:t>
            </a:r>
            <a:r>
              <a:rPr lang="en-GB" noProof="0" dirty="0" err="1" smtClean="0"/>
              <a:t>EPPO:lle</a:t>
            </a:r>
            <a:r>
              <a:rPr lang="en-GB" noProof="0" dirty="0" smtClean="0"/>
              <a:t> </a:t>
            </a:r>
            <a:r>
              <a:rPr lang="en-GB" noProof="0" dirty="0" err="1" smtClean="0"/>
              <a:t>käyttää</a:t>
            </a:r>
            <a:r>
              <a:rPr lang="en-GB" noProof="0" dirty="0" smtClean="0"/>
              <a:t> </a:t>
            </a:r>
            <a:r>
              <a:rPr lang="en-GB" noProof="0" dirty="0" err="1" smtClean="0"/>
              <a:t>toimivaltaansa</a:t>
            </a:r>
            <a:endParaRPr lang="en-GB" noProof="0" dirty="0"/>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marL="457200" lvl="1" indent="0">
              <a:buNone/>
              <a:defRPr/>
            </a:pP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5" name="Dia számának helye 4">
            <a:extLst>
              <a:ext uri="{FF2B5EF4-FFF2-40B4-BE49-F238E27FC236}">
                <a16:creationId xmlns:a16="http://schemas.microsoft.com/office/drawing/2014/main" id="{969B0308-B531-49D3-B530-C578DABD499A}"/>
              </a:ext>
            </a:extLst>
          </p:cNvPr>
          <p:cNvSpPr>
            <a:spLocks noGrp="1"/>
          </p:cNvSpPr>
          <p:nvPr>
            <p:ph type="sldNum" sz="quarter" idx="12"/>
          </p:nvPr>
        </p:nvSpPr>
        <p:spPr/>
        <p:txBody>
          <a:bodyPr/>
          <a:lstStyle/>
          <a:p>
            <a:fld id="{826CE9DA-0CC2-4A9E-A617-0548961698AD}" type="slidenum">
              <a:rPr lang="de-AT" smtClean="0">
                <a:solidFill>
                  <a:schemeClr val="bg1"/>
                </a:solidFill>
              </a:rPr>
              <a:t>14</a:t>
            </a:fld>
            <a:endParaRPr lang="de-AT" dirty="0">
              <a:solidFill>
                <a:schemeClr val="bg1"/>
              </a:solidFill>
            </a:endParaRPr>
          </a:p>
        </p:txBody>
      </p:sp>
    </p:spTree>
    <p:extLst>
      <p:ext uri="{BB962C8B-B14F-4D97-AF65-F5344CB8AC3E}">
        <p14:creationId xmlns:p14="http://schemas.microsoft.com/office/powerpoint/2010/main" val="1536760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554" name="Titel 1">
            <a:extLst>
              <a:ext uri="{FF2B5EF4-FFF2-40B4-BE49-F238E27FC236}">
                <a16:creationId xmlns:a16="http://schemas.microsoft.com/office/drawing/2014/main" id="{DC099F1B-4867-4428-A572-0777E65F600E}"/>
              </a:ext>
            </a:extLst>
          </p:cNvPr>
          <p:cNvSpPr>
            <a:spLocks noGrp="1"/>
          </p:cNvSpPr>
          <p:nvPr>
            <p:ph type="title"/>
          </p:nvPr>
        </p:nvSpPr>
        <p:spPr>
          <a:xfrm>
            <a:off x="2575419" y="404814"/>
            <a:ext cx="7779843" cy="706437"/>
          </a:xfrm>
        </p:spPr>
        <p:txBody>
          <a:bodyPr>
            <a:normAutofit fontScale="90000"/>
          </a:bodyPr>
          <a:lstStyle/>
          <a:p>
            <a:r>
              <a:rPr lang="en-GB" altLang="de-DE" sz="3600" b="1" noProof="0" dirty="0"/>
              <a:t>Exercise of material competence of the EPPO</a:t>
            </a:r>
          </a:p>
        </p:txBody>
      </p:sp>
      <p:sp>
        <p:nvSpPr>
          <p:cNvPr id="4" name="Rechteck 3">
            <a:extLst>
              <a:ext uri="{FF2B5EF4-FFF2-40B4-BE49-F238E27FC236}">
                <a16:creationId xmlns:a16="http://schemas.microsoft.com/office/drawing/2014/main" id="{8E924E9D-1473-4B5E-84B8-B637E8B0898A}"/>
              </a:ext>
            </a:extLst>
          </p:cNvPr>
          <p:cNvSpPr/>
          <p:nvPr/>
        </p:nvSpPr>
        <p:spPr>
          <a:xfrm>
            <a:off x="4623460" y="1211884"/>
            <a:ext cx="2551744" cy="820516"/>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dirty="0"/>
              <a:t>PIF </a:t>
            </a:r>
            <a:r>
              <a:rPr lang="de-AT" dirty="0" smtClean="0"/>
              <a:t>–</a:t>
            </a:r>
            <a:r>
              <a:rPr lang="de-AT" dirty="0" err="1" smtClean="0"/>
              <a:t>rikos</a:t>
            </a:r>
            <a:r>
              <a:rPr lang="de-AT" dirty="0" smtClean="0"/>
              <a:t> </a:t>
            </a:r>
            <a:r>
              <a:rPr lang="de-AT" sz="1600" dirty="0" smtClean="0"/>
              <a:t>(Art</a:t>
            </a:r>
            <a:r>
              <a:rPr lang="de-AT" sz="1600" dirty="0"/>
              <a:t>. 22 § 1)</a:t>
            </a:r>
            <a:r>
              <a:rPr lang="de-AT" dirty="0"/>
              <a:t> </a:t>
            </a:r>
          </a:p>
        </p:txBody>
      </p:sp>
      <p:sp>
        <p:nvSpPr>
          <p:cNvPr id="5" name="Rechteck 4">
            <a:extLst>
              <a:ext uri="{FF2B5EF4-FFF2-40B4-BE49-F238E27FC236}">
                <a16:creationId xmlns:a16="http://schemas.microsoft.com/office/drawing/2014/main" id="{A92855D9-1184-49EF-B043-8D2C71A9811E}"/>
              </a:ext>
            </a:extLst>
          </p:cNvPr>
          <p:cNvSpPr/>
          <p:nvPr/>
        </p:nvSpPr>
        <p:spPr>
          <a:xfrm>
            <a:off x="7709629" y="1192213"/>
            <a:ext cx="2160587" cy="820516"/>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dirty="0" err="1" smtClean="0"/>
              <a:t>Erottamattomasti</a:t>
            </a:r>
            <a:r>
              <a:rPr lang="de-AT" dirty="0" smtClean="0"/>
              <a:t> </a:t>
            </a:r>
            <a:r>
              <a:rPr lang="de-AT" dirty="0" err="1" smtClean="0"/>
              <a:t>liitännäinen</a:t>
            </a:r>
            <a:r>
              <a:rPr lang="de-AT" dirty="0" smtClean="0"/>
              <a:t> </a:t>
            </a:r>
            <a:r>
              <a:rPr lang="de-AT" dirty="0" err="1" smtClean="0"/>
              <a:t>rikos</a:t>
            </a:r>
            <a:endParaRPr lang="de-AT" dirty="0"/>
          </a:p>
          <a:p>
            <a:pPr algn="ctr">
              <a:defRPr/>
            </a:pPr>
            <a:r>
              <a:rPr lang="de-AT" sz="1600" dirty="0"/>
              <a:t>(Art. 22 § 3)</a:t>
            </a:r>
          </a:p>
        </p:txBody>
      </p:sp>
      <p:sp>
        <p:nvSpPr>
          <p:cNvPr id="6" name="Rechteck 5">
            <a:extLst>
              <a:ext uri="{FF2B5EF4-FFF2-40B4-BE49-F238E27FC236}">
                <a16:creationId xmlns:a16="http://schemas.microsoft.com/office/drawing/2014/main" id="{E90BA1E1-7CAB-4A1E-BC1A-DAD019B861A2}"/>
              </a:ext>
            </a:extLst>
          </p:cNvPr>
          <p:cNvSpPr/>
          <p:nvPr/>
        </p:nvSpPr>
        <p:spPr>
          <a:xfrm>
            <a:off x="2122968" y="1195389"/>
            <a:ext cx="2070479" cy="79216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dirty="0" smtClean="0"/>
              <a:t>PIF-</a:t>
            </a:r>
            <a:r>
              <a:rPr lang="de-AT" dirty="0" err="1" smtClean="0"/>
              <a:t>liitännäinen</a:t>
            </a:r>
            <a:r>
              <a:rPr lang="de-AT" dirty="0" smtClean="0"/>
              <a:t> JR-</a:t>
            </a:r>
            <a:r>
              <a:rPr lang="de-AT" dirty="0" err="1" smtClean="0"/>
              <a:t>rikos</a:t>
            </a:r>
            <a:endParaRPr lang="de-AT" dirty="0"/>
          </a:p>
          <a:p>
            <a:pPr algn="ctr">
              <a:defRPr/>
            </a:pPr>
            <a:r>
              <a:rPr lang="de-AT" sz="1600" dirty="0"/>
              <a:t>(Art. 22 § 2)</a:t>
            </a:r>
          </a:p>
        </p:txBody>
      </p:sp>
      <p:sp>
        <p:nvSpPr>
          <p:cNvPr id="7" name="Flussdiagramm: Alternativer Prozess 6">
            <a:extLst>
              <a:ext uri="{FF2B5EF4-FFF2-40B4-BE49-F238E27FC236}">
                <a16:creationId xmlns:a16="http://schemas.microsoft.com/office/drawing/2014/main" id="{F13564AD-3059-4E82-A97B-A1C1D67EF0C1}"/>
              </a:ext>
            </a:extLst>
          </p:cNvPr>
          <p:cNvSpPr/>
          <p:nvPr/>
        </p:nvSpPr>
        <p:spPr>
          <a:xfrm>
            <a:off x="4940365" y="2334511"/>
            <a:ext cx="2160587" cy="1267619"/>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sz="1200" dirty="0" err="1" smtClean="0"/>
              <a:t>Syytä</a:t>
            </a:r>
            <a:r>
              <a:rPr lang="de-AT" sz="1200" dirty="0" smtClean="0"/>
              <a:t> </a:t>
            </a:r>
            <a:r>
              <a:rPr lang="de-AT" sz="1200" dirty="0" err="1" smtClean="0"/>
              <a:t>olettaa</a:t>
            </a:r>
            <a:r>
              <a:rPr lang="de-AT" sz="1200" dirty="0" smtClean="0"/>
              <a:t>, </a:t>
            </a:r>
            <a:r>
              <a:rPr lang="de-AT" sz="1200" dirty="0" err="1" smtClean="0"/>
              <a:t>että</a:t>
            </a:r>
            <a:r>
              <a:rPr lang="de-AT" sz="1200" dirty="0" smtClean="0"/>
              <a:t> EU-</a:t>
            </a:r>
            <a:r>
              <a:rPr lang="de-AT" sz="1200" dirty="0" err="1" smtClean="0"/>
              <a:t>vahinko</a:t>
            </a:r>
            <a:r>
              <a:rPr lang="de-AT" sz="1200" dirty="0" smtClean="0"/>
              <a:t> ei </a:t>
            </a:r>
            <a:r>
              <a:rPr lang="de-AT" sz="1200" dirty="0" err="1" smtClean="0"/>
              <a:t>ole</a:t>
            </a:r>
            <a:r>
              <a:rPr lang="de-AT" sz="1200" dirty="0" smtClean="0"/>
              <a:t> </a:t>
            </a:r>
            <a:r>
              <a:rPr lang="de-AT" sz="1200" dirty="0" err="1" smtClean="0"/>
              <a:t>suurempi</a:t>
            </a:r>
            <a:r>
              <a:rPr lang="de-AT" sz="1200" dirty="0" smtClean="0"/>
              <a:t> </a:t>
            </a:r>
            <a:r>
              <a:rPr lang="de-AT" sz="1200" dirty="0" err="1" smtClean="0"/>
              <a:t>kuin</a:t>
            </a:r>
            <a:r>
              <a:rPr lang="de-AT" sz="1200" dirty="0" smtClean="0"/>
              <a:t> </a:t>
            </a:r>
            <a:r>
              <a:rPr lang="de-AT" sz="1200" dirty="0" err="1" smtClean="0"/>
              <a:t>muu</a:t>
            </a:r>
            <a:r>
              <a:rPr lang="de-AT" sz="1200" dirty="0" smtClean="0"/>
              <a:t> </a:t>
            </a:r>
            <a:r>
              <a:rPr lang="de-AT" sz="1200" dirty="0" err="1" smtClean="0"/>
              <a:t>vahinko</a:t>
            </a:r>
            <a:r>
              <a:rPr lang="de-AT" sz="1200" dirty="0" smtClean="0"/>
              <a:t>? </a:t>
            </a:r>
            <a:r>
              <a:rPr lang="de-AT" sz="1200" dirty="0"/>
              <a:t>(Art. 25 § 3 b)</a:t>
            </a:r>
          </a:p>
          <a:p>
            <a:pPr algn="ctr">
              <a:defRPr/>
            </a:pPr>
            <a:r>
              <a:rPr lang="de-AT" sz="1200" dirty="0" err="1" smtClean="0"/>
              <a:t>Tuloon</a:t>
            </a:r>
            <a:r>
              <a:rPr lang="de-AT" sz="1200" dirty="0" smtClean="0"/>
              <a:t> </a:t>
            </a:r>
            <a:r>
              <a:rPr lang="de-AT" sz="1200" dirty="0" err="1" smtClean="0"/>
              <a:t>liittyvä</a:t>
            </a:r>
            <a:r>
              <a:rPr lang="de-AT" sz="1200" dirty="0" smtClean="0"/>
              <a:t> </a:t>
            </a:r>
            <a:r>
              <a:rPr lang="de-AT" sz="1200" dirty="0" err="1" smtClean="0"/>
              <a:t>muu</a:t>
            </a:r>
            <a:r>
              <a:rPr lang="de-AT" sz="1200" dirty="0" smtClean="0"/>
              <a:t> </a:t>
            </a:r>
            <a:r>
              <a:rPr lang="de-AT" sz="1200" dirty="0" err="1" smtClean="0"/>
              <a:t>kuin</a:t>
            </a:r>
            <a:r>
              <a:rPr lang="de-AT" sz="1200" dirty="0" smtClean="0"/>
              <a:t> ALV</a:t>
            </a:r>
            <a:endParaRPr lang="de-AT" sz="1200" dirty="0"/>
          </a:p>
        </p:txBody>
      </p:sp>
      <p:sp>
        <p:nvSpPr>
          <p:cNvPr id="8" name="Flussdiagramm: Alternativer Prozess 7">
            <a:extLst>
              <a:ext uri="{FF2B5EF4-FFF2-40B4-BE49-F238E27FC236}">
                <a16:creationId xmlns:a16="http://schemas.microsoft.com/office/drawing/2014/main" id="{2A20AF34-6D0E-4208-B805-388596B5461D}"/>
              </a:ext>
            </a:extLst>
          </p:cNvPr>
          <p:cNvSpPr/>
          <p:nvPr/>
        </p:nvSpPr>
        <p:spPr>
          <a:xfrm>
            <a:off x="6028760" y="4033930"/>
            <a:ext cx="1079500" cy="1046162"/>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sz="1200" dirty="0" err="1" smtClean="0"/>
              <a:t>Suostumut</a:t>
            </a:r>
            <a:r>
              <a:rPr lang="de-AT" sz="1200" dirty="0" smtClean="0"/>
              <a:t> </a:t>
            </a:r>
            <a:r>
              <a:rPr lang="de-AT" sz="1200" dirty="0" err="1" smtClean="0"/>
              <a:t>kansallisilta</a:t>
            </a:r>
            <a:r>
              <a:rPr lang="de-AT" sz="1200" dirty="0" smtClean="0"/>
              <a:t> </a:t>
            </a:r>
            <a:r>
              <a:rPr lang="de-AT" sz="1200" dirty="0" err="1" smtClean="0"/>
              <a:t>viranomailta</a:t>
            </a:r>
            <a:endParaRPr lang="de-AT" sz="1200" dirty="0"/>
          </a:p>
          <a:p>
            <a:pPr algn="ctr">
              <a:defRPr/>
            </a:pPr>
            <a:r>
              <a:rPr lang="de-AT" sz="1200" dirty="0"/>
              <a:t>(Art. 25 § 4)</a:t>
            </a:r>
          </a:p>
        </p:txBody>
      </p:sp>
      <p:sp>
        <p:nvSpPr>
          <p:cNvPr id="9" name="Flussdiagramm: Alternativer Prozess 8">
            <a:extLst>
              <a:ext uri="{FF2B5EF4-FFF2-40B4-BE49-F238E27FC236}">
                <a16:creationId xmlns:a16="http://schemas.microsoft.com/office/drawing/2014/main" id="{0C0C5CD2-D741-47B6-96F8-7A0ED3C86E29}"/>
              </a:ext>
            </a:extLst>
          </p:cNvPr>
          <p:cNvSpPr/>
          <p:nvPr/>
        </p:nvSpPr>
        <p:spPr>
          <a:xfrm>
            <a:off x="2637671" y="3835401"/>
            <a:ext cx="2700338" cy="863600"/>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dirty="0" smtClean="0"/>
              <a:t>EU </a:t>
            </a:r>
            <a:r>
              <a:rPr lang="de-AT" dirty="0" err="1" smtClean="0"/>
              <a:t>vahinko</a:t>
            </a:r>
            <a:r>
              <a:rPr lang="de-AT" dirty="0" smtClean="0"/>
              <a:t> </a:t>
            </a:r>
            <a:r>
              <a:rPr lang="de-AT" dirty="0" err="1" smtClean="0"/>
              <a:t>yli</a:t>
            </a:r>
            <a:r>
              <a:rPr lang="de-AT" dirty="0" smtClean="0"/>
              <a:t> EUR 10.000?</a:t>
            </a:r>
            <a:endParaRPr lang="de-AT" dirty="0"/>
          </a:p>
          <a:p>
            <a:pPr algn="ctr">
              <a:defRPr/>
            </a:pPr>
            <a:r>
              <a:rPr lang="de-AT" dirty="0"/>
              <a:t>(Art. 25 § 2)</a:t>
            </a:r>
          </a:p>
        </p:txBody>
      </p:sp>
      <p:sp>
        <p:nvSpPr>
          <p:cNvPr id="10" name="Flussdiagramm: Alternativer Prozess 9">
            <a:extLst>
              <a:ext uri="{FF2B5EF4-FFF2-40B4-BE49-F238E27FC236}">
                <a16:creationId xmlns:a16="http://schemas.microsoft.com/office/drawing/2014/main" id="{CA30B3A1-61BA-4B0F-AC88-43829A7E06CF}"/>
              </a:ext>
            </a:extLst>
          </p:cNvPr>
          <p:cNvSpPr/>
          <p:nvPr/>
        </p:nvSpPr>
        <p:spPr>
          <a:xfrm>
            <a:off x="3941764" y="5011739"/>
            <a:ext cx="1938337" cy="865187"/>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sz="1600" dirty="0"/>
              <a:t>EU </a:t>
            </a:r>
            <a:r>
              <a:rPr lang="de-AT" sz="1600" dirty="0" smtClean="0"/>
              <a:t>-</a:t>
            </a:r>
            <a:r>
              <a:rPr lang="de-AT" sz="1600" dirty="0" err="1" smtClean="0"/>
              <a:t>vaikutuksia</a:t>
            </a:r>
            <a:r>
              <a:rPr lang="de-AT" sz="1600" dirty="0" smtClean="0"/>
              <a:t> </a:t>
            </a:r>
            <a:r>
              <a:rPr lang="de-AT" sz="1600" dirty="0" err="1" smtClean="0"/>
              <a:t>tai</a:t>
            </a:r>
            <a:r>
              <a:rPr lang="de-AT" sz="1600" dirty="0" smtClean="0"/>
              <a:t> EU-</a:t>
            </a:r>
            <a:r>
              <a:rPr lang="de-AT" sz="1600" dirty="0" err="1" smtClean="0"/>
              <a:t>virkamies</a:t>
            </a:r>
            <a:r>
              <a:rPr lang="de-AT" sz="1600" dirty="0" smtClean="0"/>
              <a:t> </a:t>
            </a:r>
            <a:r>
              <a:rPr lang="de-AT" sz="1600" dirty="0" err="1" smtClean="0"/>
              <a:t>epäilty</a:t>
            </a:r>
            <a:r>
              <a:rPr lang="de-AT" sz="1600" dirty="0" smtClean="0"/>
              <a:t>?</a:t>
            </a:r>
            <a:endParaRPr lang="de-AT" sz="1600" dirty="0"/>
          </a:p>
        </p:txBody>
      </p:sp>
      <p:cxnSp>
        <p:nvCxnSpPr>
          <p:cNvPr id="12" name="Gerade Verbindung mit Pfeil 11">
            <a:extLst>
              <a:ext uri="{FF2B5EF4-FFF2-40B4-BE49-F238E27FC236}">
                <a16:creationId xmlns:a16="http://schemas.microsoft.com/office/drawing/2014/main" id="{5C54CFD1-3037-445F-93B3-F557800CBE7F}"/>
              </a:ext>
            </a:extLst>
          </p:cNvPr>
          <p:cNvCxnSpPr/>
          <p:nvPr/>
        </p:nvCxnSpPr>
        <p:spPr>
          <a:xfrm>
            <a:off x="6596158" y="3703638"/>
            <a:ext cx="0" cy="2921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Gerade Verbindung mit Pfeil 14">
            <a:extLst>
              <a:ext uri="{FF2B5EF4-FFF2-40B4-BE49-F238E27FC236}">
                <a16:creationId xmlns:a16="http://schemas.microsoft.com/office/drawing/2014/main" id="{89E309FE-2C0F-45E1-9A58-2A347EECD183}"/>
              </a:ext>
            </a:extLst>
          </p:cNvPr>
          <p:cNvCxnSpPr>
            <a:cxnSpLocks/>
          </p:cNvCxnSpPr>
          <p:nvPr/>
        </p:nvCxnSpPr>
        <p:spPr>
          <a:xfrm>
            <a:off x="3179414" y="4941889"/>
            <a:ext cx="0" cy="122396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Gerade Verbindung mit Pfeil 17">
            <a:extLst>
              <a:ext uri="{FF2B5EF4-FFF2-40B4-BE49-F238E27FC236}">
                <a16:creationId xmlns:a16="http://schemas.microsoft.com/office/drawing/2014/main" id="{1DD2D531-911E-44DB-B6FF-70C4E8657B31}"/>
              </a:ext>
            </a:extLst>
          </p:cNvPr>
          <p:cNvCxnSpPr>
            <a:cxnSpLocks/>
          </p:cNvCxnSpPr>
          <p:nvPr/>
        </p:nvCxnSpPr>
        <p:spPr>
          <a:xfrm>
            <a:off x="6562726" y="5131239"/>
            <a:ext cx="0" cy="103461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Gerade Verbindung mit Pfeil 20">
            <a:extLst>
              <a:ext uri="{FF2B5EF4-FFF2-40B4-BE49-F238E27FC236}">
                <a16:creationId xmlns:a16="http://schemas.microsoft.com/office/drawing/2014/main" id="{6840981A-E687-4522-AA8C-3FF3D808AA3D}"/>
              </a:ext>
            </a:extLst>
          </p:cNvPr>
          <p:cNvCxnSpPr/>
          <p:nvPr/>
        </p:nvCxnSpPr>
        <p:spPr>
          <a:xfrm>
            <a:off x="5375275" y="5949950"/>
            <a:ext cx="0" cy="2159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Gerade Verbindung mit Pfeil 23">
            <a:extLst>
              <a:ext uri="{FF2B5EF4-FFF2-40B4-BE49-F238E27FC236}">
                <a16:creationId xmlns:a16="http://schemas.microsoft.com/office/drawing/2014/main" id="{C05D4708-4DA3-4C09-89B7-F81786CFA84F}"/>
              </a:ext>
            </a:extLst>
          </p:cNvPr>
          <p:cNvCxnSpPr>
            <a:cxnSpLocks/>
          </p:cNvCxnSpPr>
          <p:nvPr/>
        </p:nvCxnSpPr>
        <p:spPr>
          <a:xfrm>
            <a:off x="5963826" y="2061368"/>
            <a:ext cx="0" cy="2159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Gerade Verbindung mit Pfeil 26">
            <a:extLst>
              <a:ext uri="{FF2B5EF4-FFF2-40B4-BE49-F238E27FC236}">
                <a16:creationId xmlns:a16="http://schemas.microsoft.com/office/drawing/2014/main" id="{190850B7-898E-4AC2-9EE6-FD06AEF3A650}"/>
              </a:ext>
            </a:extLst>
          </p:cNvPr>
          <p:cNvCxnSpPr>
            <a:cxnSpLocks/>
          </p:cNvCxnSpPr>
          <p:nvPr/>
        </p:nvCxnSpPr>
        <p:spPr>
          <a:xfrm>
            <a:off x="3158207" y="2071689"/>
            <a:ext cx="0" cy="2031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0" name="Flussdiagramm: Alternativer Prozess 29">
            <a:extLst>
              <a:ext uri="{FF2B5EF4-FFF2-40B4-BE49-F238E27FC236}">
                <a16:creationId xmlns:a16="http://schemas.microsoft.com/office/drawing/2014/main" id="{574C8486-4CB3-44A5-ABFF-9E3B5568E00A}"/>
              </a:ext>
            </a:extLst>
          </p:cNvPr>
          <p:cNvSpPr/>
          <p:nvPr/>
        </p:nvSpPr>
        <p:spPr>
          <a:xfrm>
            <a:off x="2115844" y="2332950"/>
            <a:ext cx="2286000" cy="1154113"/>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sz="1400" dirty="0" err="1" smtClean="0"/>
              <a:t>Rikollinen</a:t>
            </a:r>
            <a:r>
              <a:rPr lang="de-AT" sz="1400" dirty="0" smtClean="0"/>
              <a:t> </a:t>
            </a:r>
            <a:r>
              <a:rPr lang="de-AT" sz="1400" dirty="0" err="1" smtClean="0"/>
              <a:t>toiminta</a:t>
            </a:r>
            <a:r>
              <a:rPr lang="de-AT" sz="1400" dirty="0" smtClean="0"/>
              <a:t> </a:t>
            </a:r>
            <a:r>
              <a:rPr lang="de-AT" sz="1400" dirty="0" err="1" smtClean="0"/>
              <a:t>keskittynyt</a:t>
            </a:r>
            <a:r>
              <a:rPr lang="de-AT" sz="1400" dirty="0" smtClean="0"/>
              <a:t> PIF-</a:t>
            </a:r>
            <a:r>
              <a:rPr lang="de-AT" sz="1400" dirty="0" err="1" smtClean="0"/>
              <a:t>rikosten</a:t>
            </a:r>
            <a:r>
              <a:rPr lang="de-AT" sz="1400" dirty="0" smtClean="0"/>
              <a:t> </a:t>
            </a:r>
            <a:r>
              <a:rPr lang="de-AT" sz="1400" dirty="0" err="1" smtClean="0"/>
              <a:t>tekemiseen</a:t>
            </a:r>
            <a:r>
              <a:rPr lang="de-AT" sz="1400" dirty="0" smtClean="0"/>
              <a:t>?</a:t>
            </a:r>
            <a:endParaRPr lang="de-AT" sz="1400" dirty="0"/>
          </a:p>
        </p:txBody>
      </p:sp>
      <p:sp>
        <p:nvSpPr>
          <p:cNvPr id="31" name="Flussdiagramm: Alternativer Prozess 30">
            <a:extLst>
              <a:ext uri="{FF2B5EF4-FFF2-40B4-BE49-F238E27FC236}">
                <a16:creationId xmlns:a16="http://schemas.microsoft.com/office/drawing/2014/main" id="{E14949B8-99BF-4E0C-BFE6-66705F398FF1}"/>
              </a:ext>
            </a:extLst>
          </p:cNvPr>
          <p:cNvSpPr/>
          <p:nvPr/>
        </p:nvSpPr>
        <p:spPr>
          <a:xfrm>
            <a:off x="7451725" y="2852739"/>
            <a:ext cx="1079500" cy="1152525"/>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dirty="0"/>
              <a:t>Ne bis in idem</a:t>
            </a:r>
          </a:p>
        </p:txBody>
      </p:sp>
      <p:sp>
        <p:nvSpPr>
          <p:cNvPr id="32" name="Flussdiagramm: Alternativer Prozess 31">
            <a:extLst>
              <a:ext uri="{FF2B5EF4-FFF2-40B4-BE49-F238E27FC236}">
                <a16:creationId xmlns:a16="http://schemas.microsoft.com/office/drawing/2014/main" id="{5B475FF7-3317-485C-9EA9-2E890ACFCA5E}"/>
              </a:ext>
            </a:extLst>
          </p:cNvPr>
          <p:cNvSpPr/>
          <p:nvPr/>
        </p:nvSpPr>
        <p:spPr>
          <a:xfrm>
            <a:off x="8821737" y="2852738"/>
            <a:ext cx="1205131" cy="1143000"/>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dirty="0" smtClean="0"/>
              <a:t>Rikos </a:t>
            </a:r>
            <a:r>
              <a:rPr lang="de-AT" dirty="0" err="1" smtClean="0"/>
              <a:t>välineelli-nen</a:t>
            </a:r>
            <a:endParaRPr lang="de-AT" dirty="0"/>
          </a:p>
        </p:txBody>
      </p:sp>
      <p:sp>
        <p:nvSpPr>
          <p:cNvPr id="33" name="Flussdiagramm: Alternativer Prozess 32">
            <a:extLst>
              <a:ext uri="{FF2B5EF4-FFF2-40B4-BE49-F238E27FC236}">
                <a16:creationId xmlns:a16="http://schemas.microsoft.com/office/drawing/2014/main" id="{E4F082F1-1166-4E0E-8496-C6DFC5C344DB}"/>
              </a:ext>
            </a:extLst>
          </p:cNvPr>
          <p:cNvSpPr/>
          <p:nvPr/>
        </p:nvSpPr>
        <p:spPr>
          <a:xfrm>
            <a:off x="7195636" y="4484688"/>
            <a:ext cx="2339117" cy="1031874"/>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sz="1600" dirty="0" err="1" smtClean="0"/>
              <a:t>Maksimirangaistus</a:t>
            </a:r>
            <a:r>
              <a:rPr lang="de-AT" sz="1600" dirty="0" smtClean="0"/>
              <a:t> PIF-</a:t>
            </a:r>
            <a:r>
              <a:rPr lang="de-AT" sz="1600" dirty="0" err="1" smtClean="0"/>
              <a:t>rikoksesta</a:t>
            </a:r>
            <a:r>
              <a:rPr lang="de-AT" sz="1600" dirty="0" smtClean="0"/>
              <a:t>  </a:t>
            </a:r>
            <a:r>
              <a:rPr lang="de-AT" sz="1600" dirty="0" err="1" smtClean="0"/>
              <a:t>suurempi</a:t>
            </a:r>
            <a:r>
              <a:rPr lang="de-AT" sz="1600" dirty="0" smtClean="0"/>
              <a:t> </a:t>
            </a:r>
            <a:r>
              <a:rPr lang="de-AT" sz="1600" dirty="0" err="1" smtClean="0"/>
              <a:t>kuin</a:t>
            </a:r>
            <a:r>
              <a:rPr lang="de-AT" sz="1600" dirty="0" smtClean="0"/>
              <a:t> </a:t>
            </a:r>
            <a:r>
              <a:rPr lang="de-AT" sz="1600" dirty="0" err="1" smtClean="0"/>
              <a:t>liitännäisrikoksesta</a:t>
            </a:r>
            <a:r>
              <a:rPr lang="de-AT" sz="1600" dirty="0" smtClean="0"/>
              <a:t>?</a:t>
            </a:r>
            <a:endParaRPr lang="de-AT" sz="1600" dirty="0"/>
          </a:p>
          <a:p>
            <a:pPr algn="ctr">
              <a:defRPr/>
            </a:pPr>
            <a:r>
              <a:rPr lang="de-AT" sz="1600" dirty="0"/>
              <a:t>(Art. 25 § 3 a)</a:t>
            </a:r>
          </a:p>
        </p:txBody>
      </p:sp>
      <p:cxnSp>
        <p:nvCxnSpPr>
          <p:cNvPr id="35" name="Gerade Verbindung mit Pfeil 34">
            <a:extLst>
              <a:ext uri="{FF2B5EF4-FFF2-40B4-BE49-F238E27FC236}">
                <a16:creationId xmlns:a16="http://schemas.microsoft.com/office/drawing/2014/main" id="{942556C8-2189-49C4-8B75-820B5E61F24A}"/>
              </a:ext>
            </a:extLst>
          </p:cNvPr>
          <p:cNvCxnSpPr>
            <a:cxnSpLocks/>
          </p:cNvCxnSpPr>
          <p:nvPr/>
        </p:nvCxnSpPr>
        <p:spPr>
          <a:xfrm flipH="1">
            <a:off x="7952763" y="2122719"/>
            <a:ext cx="288209" cy="61095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8" name="Gerade Verbindung mit Pfeil 37">
            <a:extLst>
              <a:ext uri="{FF2B5EF4-FFF2-40B4-BE49-F238E27FC236}">
                <a16:creationId xmlns:a16="http://schemas.microsoft.com/office/drawing/2014/main" id="{EC788D7D-625C-405D-AC93-DB86C8E5F77D}"/>
              </a:ext>
            </a:extLst>
          </p:cNvPr>
          <p:cNvCxnSpPr>
            <a:cxnSpLocks/>
          </p:cNvCxnSpPr>
          <p:nvPr/>
        </p:nvCxnSpPr>
        <p:spPr>
          <a:xfrm>
            <a:off x="8918133" y="2112405"/>
            <a:ext cx="368176" cy="62127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1" name="Gerade Verbindung mit Pfeil 40">
            <a:extLst>
              <a:ext uri="{FF2B5EF4-FFF2-40B4-BE49-F238E27FC236}">
                <a16:creationId xmlns:a16="http://schemas.microsoft.com/office/drawing/2014/main" id="{889010EF-4913-4CAD-B3C7-B99D98BB999E}"/>
              </a:ext>
            </a:extLst>
          </p:cNvPr>
          <p:cNvCxnSpPr>
            <a:cxnSpLocks/>
          </p:cNvCxnSpPr>
          <p:nvPr/>
        </p:nvCxnSpPr>
        <p:spPr>
          <a:xfrm>
            <a:off x="4555236" y="2971892"/>
            <a:ext cx="285053"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6" name="Gerade Verbindung mit Pfeil 45">
            <a:extLst>
              <a:ext uri="{FF2B5EF4-FFF2-40B4-BE49-F238E27FC236}">
                <a16:creationId xmlns:a16="http://schemas.microsoft.com/office/drawing/2014/main" id="{1D473890-DB2C-40AB-9580-7732413C33A0}"/>
              </a:ext>
            </a:extLst>
          </p:cNvPr>
          <p:cNvCxnSpPr>
            <a:cxnSpLocks/>
          </p:cNvCxnSpPr>
          <p:nvPr/>
        </p:nvCxnSpPr>
        <p:spPr>
          <a:xfrm flipH="1">
            <a:off x="4345658" y="3556669"/>
            <a:ext cx="387921" cy="18030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3" name="Gerade Verbindung mit Pfeil 52">
            <a:extLst>
              <a:ext uri="{FF2B5EF4-FFF2-40B4-BE49-F238E27FC236}">
                <a16:creationId xmlns:a16="http://schemas.microsoft.com/office/drawing/2014/main" id="{81F5240D-1CFF-470D-A638-AF84BF7B3A23}"/>
              </a:ext>
            </a:extLst>
          </p:cNvPr>
          <p:cNvCxnSpPr/>
          <p:nvPr/>
        </p:nvCxnSpPr>
        <p:spPr>
          <a:xfrm>
            <a:off x="7742238" y="5588000"/>
            <a:ext cx="0" cy="5778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Gerade Verbindung mit Pfeil 54">
            <a:extLst>
              <a:ext uri="{FF2B5EF4-FFF2-40B4-BE49-F238E27FC236}">
                <a16:creationId xmlns:a16="http://schemas.microsoft.com/office/drawing/2014/main" id="{08FAA1F6-4348-4B70-80AB-0CD6C383F356}"/>
              </a:ext>
            </a:extLst>
          </p:cNvPr>
          <p:cNvCxnSpPr/>
          <p:nvPr/>
        </p:nvCxnSpPr>
        <p:spPr>
          <a:xfrm>
            <a:off x="7747000" y="4076701"/>
            <a:ext cx="0" cy="2889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9" name="Gerade Verbindung mit Pfeil 58">
            <a:extLst>
              <a:ext uri="{FF2B5EF4-FFF2-40B4-BE49-F238E27FC236}">
                <a16:creationId xmlns:a16="http://schemas.microsoft.com/office/drawing/2014/main" id="{67185AC9-F38F-40AE-9916-0F1BADE79C86}"/>
              </a:ext>
            </a:extLst>
          </p:cNvPr>
          <p:cNvCxnSpPr/>
          <p:nvPr/>
        </p:nvCxnSpPr>
        <p:spPr>
          <a:xfrm>
            <a:off x="9551988" y="4076700"/>
            <a:ext cx="0" cy="20891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0" name="Abgerundetes Rechteck 59">
            <a:extLst>
              <a:ext uri="{FF2B5EF4-FFF2-40B4-BE49-F238E27FC236}">
                <a16:creationId xmlns:a16="http://schemas.microsoft.com/office/drawing/2014/main" id="{67728338-EFA9-478B-821C-11B5E7934DD4}"/>
              </a:ext>
            </a:extLst>
          </p:cNvPr>
          <p:cNvSpPr/>
          <p:nvPr/>
        </p:nvSpPr>
        <p:spPr>
          <a:xfrm>
            <a:off x="2243139" y="6237288"/>
            <a:ext cx="7659687" cy="431800"/>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b="1" dirty="0"/>
              <a:t>EPPO </a:t>
            </a:r>
            <a:r>
              <a:rPr lang="de-AT" b="1" dirty="0" err="1"/>
              <a:t>may</a:t>
            </a:r>
            <a:r>
              <a:rPr lang="de-AT" b="1" dirty="0"/>
              <a:t> </a:t>
            </a:r>
            <a:r>
              <a:rPr lang="de-AT" b="1" dirty="0" err="1"/>
              <a:t>exercise</a:t>
            </a:r>
            <a:r>
              <a:rPr lang="de-AT" b="1" dirty="0"/>
              <a:t> </a:t>
            </a:r>
            <a:r>
              <a:rPr lang="de-AT" b="1" dirty="0" err="1"/>
              <a:t>competence</a:t>
            </a:r>
            <a:endParaRPr lang="de-AT" b="1" dirty="0"/>
          </a:p>
        </p:txBody>
      </p:sp>
      <p:sp>
        <p:nvSpPr>
          <p:cNvPr id="23580" name="Textfeld 61">
            <a:extLst>
              <a:ext uri="{FF2B5EF4-FFF2-40B4-BE49-F238E27FC236}">
                <a16:creationId xmlns:a16="http://schemas.microsoft.com/office/drawing/2014/main" id="{56AE8A2D-FD52-496D-BFE6-BB2E4D30765D}"/>
              </a:ext>
            </a:extLst>
          </p:cNvPr>
          <p:cNvSpPr txBox="1">
            <a:spLocks noChangeArrowheads="1"/>
          </p:cNvSpPr>
          <p:nvPr/>
        </p:nvSpPr>
        <p:spPr bwMode="auto">
          <a:xfrm>
            <a:off x="7747000" y="5610226"/>
            <a:ext cx="927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de-AT" altLang="de-DE" sz="1600" dirty="0" err="1" smtClean="0"/>
              <a:t>kyllä</a:t>
            </a:r>
            <a:endParaRPr lang="de-AT" altLang="de-DE" sz="1600" dirty="0"/>
          </a:p>
        </p:txBody>
      </p:sp>
      <p:sp>
        <p:nvSpPr>
          <p:cNvPr id="23582" name="Textfeld 63">
            <a:extLst>
              <a:ext uri="{FF2B5EF4-FFF2-40B4-BE49-F238E27FC236}">
                <a16:creationId xmlns:a16="http://schemas.microsoft.com/office/drawing/2014/main" id="{F4D16A29-EFAF-4968-AF75-911FBF21CB39}"/>
              </a:ext>
            </a:extLst>
          </p:cNvPr>
          <p:cNvSpPr txBox="1">
            <a:spLocks noChangeArrowheads="1"/>
          </p:cNvSpPr>
          <p:nvPr/>
        </p:nvSpPr>
        <p:spPr bwMode="auto">
          <a:xfrm>
            <a:off x="6098691" y="3625148"/>
            <a:ext cx="69679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de-AT" altLang="de-DE" sz="1600" dirty="0" err="1" smtClean="0"/>
              <a:t>kyllä</a:t>
            </a:r>
            <a:endParaRPr lang="de-AT" altLang="de-DE" sz="1600" dirty="0"/>
          </a:p>
          <a:p>
            <a:endParaRPr lang="de-AT" altLang="de-DE" dirty="0"/>
          </a:p>
        </p:txBody>
      </p:sp>
      <p:sp>
        <p:nvSpPr>
          <p:cNvPr id="23583" name="Textfeld 64">
            <a:extLst>
              <a:ext uri="{FF2B5EF4-FFF2-40B4-BE49-F238E27FC236}">
                <a16:creationId xmlns:a16="http://schemas.microsoft.com/office/drawing/2014/main" id="{3E9D0629-0AA0-4784-9A29-90CDCAADED56}"/>
              </a:ext>
            </a:extLst>
          </p:cNvPr>
          <p:cNvSpPr txBox="1">
            <a:spLocks noChangeArrowheads="1"/>
          </p:cNvSpPr>
          <p:nvPr/>
        </p:nvSpPr>
        <p:spPr bwMode="auto">
          <a:xfrm>
            <a:off x="4623460" y="3491707"/>
            <a:ext cx="451239"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de-AT" altLang="de-DE" sz="1600" dirty="0" smtClean="0"/>
              <a:t>ei</a:t>
            </a:r>
            <a:endParaRPr lang="de-AT" altLang="de-DE" sz="1600" dirty="0"/>
          </a:p>
        </p:txBody>
      </p:sp>
      <p:sp>
        <p:nvSpPr>
          <p:cNvPr id="23584" name="Textfeld 66">
            <a:extLst>
              <a:ext uri="{FF2B5EF4-FFF2-40B4-BE49-F238E27FC236}">
                <a16:creationId xmlns:a16="http://schemas.microsoft.com/office/drawing/2014/main" id="{4FF4B109-43B6-4E04-BE8F-756E5A583D36}"/>
              </a:ext>
            </a:extLst>
          </p:cNvPr>
          <p:cNvSpPr txBox="1">
            <a:spLocks noChangeArrowheads="1"/>
          </p:cNvSpPr>
          <p:nvPr/>
        </p:nvSpPr>
        <p:spPr bwMode="auto">
          <a:xfrm>
            <a:off x="6549232" y="5418931"/>
            <a:ext cx="5762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de-AT" altLang="de-DE" sz="1600" dirty="0" err="1" smtClean="0"/>
              <a:t>kyllä</a:t>
            </a:r>
            <a:endParaRPr lang="de-AT" altLang="de-DE" sz="1600" dirty="0"/>
          </a:p>
        </p:txBody>
      </p:sp>
      <p:sp>
        <p:nvSpPr>
          <p:cNvPr id="23585" name="Textfeld 67">
            <a:extLst>
              <a:ext uri="{FF2B5EF4-FFF2-40B4-BE49-F238E27FC236}">
                <a16:creationId xmlns:a16="http://schemas.microsoft.com/office/drawing/2014/main" id="{BE7B06D7-3564-4276-8B7B-80C964F9B61A}"/>
              </a:ext>
            </a:extLst>
          </p:cNvPr>
          <p:cNvSpPr txBox="1">
            <a:spLocks noChangeArrowheads="1"/>
          </p:cNvSpPr>
          <p:nvPr/>
        </p:nvSpPr>
        <p:spPr bwMode="auto">
          <a:xfrm>
            <a:off x="4835841" y="5863432"/>
            <a:ext cx="6347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de-AT" altLang="de-DE" sz="1600" dirty="0" err="1" smtClean="0"/>
              <a:t>kyllä</a:t>
            </a:r>
            <a:endParaRPr lang="de-AT" altLang="de-DE" sz="1600" dirty="0"/>
          </a:p>
        </p:txBody>
      </p:sp>
      <p:cxnSp>
        <p:nvCxnSpPr>
          <p:cNvPr id="70" name="Gerade Verbindung mit Pfeil 69">
            <a:extLst>
              <a:ext uri="{FF2B5EF4-FFF2-40B4-BE49-F238E27FC236}">
                <a16:creationId xmlns:a16="http://schemas.microsoft.com/office/drawing/2014/main" id="{A7568D26-66B4-49CA-A4D8-3BCD4A5D4DE1}"/>
              </a:ext>
            </a:extLst>
          </p:cNvPr>
          <p:cNvCxnSpPr/>
          <p:nvPr/>
        </p:nvCxnSpPr>
        <p:spPr>
          <a:xfrm>
            <a:off x="4808538" y="4797426"/>
            <a:ext cx="0" cy="14446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3587" name="Textfeld 72">
            <a:extLst>
              <a:ext uri="{FF2B5EF4-FFF2-40B4-BE49-F238E27FC236}">
                <a16:creationId xmlns:a16="http://schemas.microsoft.com/office/drawing/2014/main" id="{A7AD2664-FBA3-4F0D-998A-E95E36DEE057}"/>
              </a:ext>
            </a:extLst>
          </p:cNvPr>
          <p:cNvSpPr txBox="1">
            <a:spLocks noChangeArrowheads="1"/>
          </p:cNvSpPr>
          <p:nvPr/>
        </p:nvSpPr>
        <p:spPr bwMode="auto">
          <a:xfrm>
            <a:off x="4840289" y="4673600"/>
            <a:ext cx="4984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de-AT" altLang="de-DE" sz="1600"/>
              <a:t>no</a:t>
            </a:r>
          </a:p>
        </p:txBody>
      </p:sp>
      <p:sp>
        <p:nvSpPr>
          <p:cNvPr id="23588" name="Foliennummernplatzhalter 10">
            <a:extLst>
              <a:ext uri="{FF2B5EF4-FFF2-40B4-BE49-F238E27FC236}">
                <a16:creationId xmlns:a16="http://schemas.microsoft.com/office/drawing/2014/main" id="{F868D991-6468-48D0-B6B0-B02DBCE1C49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F626B00-5734-49F6-8F09-6C6DC0A3F9EC}" type="slidenum">
              <a:rPr lang="fr-FR" altLang="de-DE">
                <a:solidFill>
                  <a:schemeClr val="bg1"/>
                </a:solidFill>
              </a:rPr>
              <a:pPr/>
              <a:t>15</a:t>
            </a:fld>
            <a:endParaRPr lang="fr-FR" altLang="de-DE">
              <a:solidFill>
                <a:schemeClr val="bg1"/>
              </a:solidFill>
            </a:endParaRPr>
          </a:p>
        </p:txBody>
      </p:sp>
      <p:sp>
        <p:nvSpPr>
          <p:cNvPr id="13" name="Textfeld 12">
            <a:extLst>
              <a:ext uri="{FF2B5EF4-FFF2-40B4-BE49-F238E27FC236}">
                <a16:creationId xmlns:a16="http://schemas.microsoft.com/office/drawing/2014/main" id="{CF96140F-C967-477D-AA1E-9878DD373241}"/>
              </a:ext>
            </a:extLst>
          </p:cNvPr>
          <p:cNvSpPr txBox="1"/>
          <p:nvPr/>
        </p:nvSpPr>
        <p:spPr>
          <a:xfrm>
            <a:off x="4444842" y="2628446"/>
            <a:ext cx="612775" cy="338554"/>
          </a:xfrm>
          <a:prstGeom prst="rect">
            <a:avLst/>
          </a:prstGeom>
          <a:noFill/>
        </p:spPr>
        <p:txBody>
          <a:bodyPr wrap="square" rtlCol="0">
            <a:spAutoFit/>
          </a:bodyPr>
          <a:lstStyle/>
          <a:p>
            <a:r>
              <a:rPr lang="de-AT" sz="1600" dirty="0" err="1" smtClean="0"/>
              <a:t>kyllä</a:t>
            </a:r>
            <a:endParaRPr lang="de-AT" sz="1600" dirty="0"/>
          </a:p>
        </p:txBody>
      </p:sp>
      <p:sp>
        <p:nvSpPr>
          <p:cNvPr id="23" name="Additionszeichen 22">
            <a:extLst>
              <a:ext uri="{FF2B5EF4-FFF2-40B4-BE49-F238E27FC236}">
                <a16:creationId xmlns:a16="http://schemas.microsoft.com/office/drawing/2014/main" id="{8F015443-BB71-4602-ADAB-D9916377FB1F}"/>
              </a:ext>
            </a:extLst>
          </p:cNvPr>
          <p:cNvSpPr/>
          <p:nvPr/>
        </p:nvSpPr>
        <p:spPr>
          <a:xfrm>
            <a:off x="7323589" y="1500065"/>
            <a:ext cx="276837" cy="321286"/>
          </a:xfrm>
          <a:prstGeom prst="mathPlus">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AT"/>
          </a:p>
        </p:txBody>
      </p:sp>
      <p:sp>
        <p:nvSpPr>
          <p:cNvPr id="39" name="Textfeld 38">
            <a:extLst>
              <a:ext uri="{FF2B5EF4-FFF2-40B4-BE49-F238E27FC236}">
                <a16:creationId xmlns:a16="http://schemas.microsoft.com/office/drawing/2014/main" id="{125A64EC-F180-47EE-AD76-03BA67D51D2A}"/>
              </a:ext>
            </a:extLst>
          </p:cNvPr>
          <p:cNvSpPr txBox="1"/>
          <p:nvPr/>
        </p:nvSpPr>
        <p:spPr>
          <a:xfrm>
            <a:off x="3122710" y="5302638"/>
            <a:ext cx="880891" cy="338554"/>
          </a:xfrm>
          <a:prstGeom prst="rect">
            <a:avLst/>
          </a:prstGeom>
          <a:noFill/>
        </p:spPr>
        <p:txBody>
          <a:bodyPr wrap="square" rtlCol="0">
            <a:spAutoFit/>
          </a:bodyPr>
          <a:lstStyle/>
          <a:p>
            <a:r>
              <a:rPr lang="de-AT" sz="1600" dirty="0" err="1" smtClean="0"/>
              <a:t>kyllä</a:t>
            </a:r>
            <a:endParaRPr lang="de-AT"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01629" y="314324"/>
            <a:ext cx="10515600" cy="1325563"/>
          </a:xfrm>
        </p:spPr>
        <p:txBody>
          <a:bodyPr/>
          <a:lstStyle/>
          <a:p>
            <a:r>
              <a:rPr lang="en-GB" b="1" noProof="0" dirty="0" err="1" smtClean="0"/>
              <a:t>Aineellinen</a:t>
            </a:r>
            <a:r>
              <a:rPr lang="en-GB" b="1" noProof="0" dirty="0" smtClean="0"/>
              <a:t> </a:t>
            </a:r>
            <a:r>
              <a:rPr lang="en-GB" b="1" noProof="0" dirty="0" err="1" smtClean="0"/>
              <a:t>kompetenssi</a:t>
            </a:r>
            <a:r>
              <a:rPr lang="en-GB" b="1" noProof="0" dirty="0" smtClean="0"/>
              <a:t> X </a:t>
            </a:r>
            <a:r>
              <a:rPr lang="en-GB" b="1" noProof="0" dirty="0"/>
              <a:t>– </a:t>
            </a:r>
            <a:r>
              <a:rPr lang="en-GB" b="1" noProof="0" dirty="0" err="1" smtClean="0"/>
              <a:t>Erimielisyydet</a:t>
            </a:r>
            <a:endParaRPr lang="en-GB" b="1" noProof="0" dirty="0"/>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701629" y="1822449"/>
            <a:ext cx="10130494" cy="4351338"/>
          </a:xfrm>
        </p:spPr>
        <p:txBody>
          <a:bodyPr>
            <a:normAutofit/>
          </a:bodyPr>
          <a:lstStyle/>
          <a:p>
            <a:pPr marL="457200" lvl="1" indent="0" algn="just">
              <a:buNone/>
              <a:defRPr/>
            </a:pPr>
            <a:r>
              <a:rPr lang="en-GB" b="1" noProof="0" dirty="0" err="1" smtClean="0"/>
              <a:t>Artikla</a:t>
            </a:r>
            <a:r>
              <a:rPr lang="en-GB" b="1" noProof="0" dirty="0" smtClean="0"/>
              <a:t> </a:t>
            </a:r>
            <a:r>
              <a:rPr lang="en-GB" b="1" noProof="0" dirty="0"/>
              <a:t>25</a:t>
            </a:r>
          </a:p>
          <a:p>
            <a:pPr marL="914400" lvl="1" indent="-457200" algn="just">
              <a:buFont typeface="+mj-lt"/>
              <a:buAutoNum type="arabicPeriod" startAt="6"/>
              <a:defRPr/>
            </a:pPr>
            <a:r>
              <a:rPr lang="fi-FI" dirty="0"/>
              <a:t>Jos EPPO ja kansalliset syyttäjäviranomaiset ovat eri mieltä siitä, kuuluuko rikollinen toiminta </a:t>
            </a:r>
            <a:r>
              <a:rPr lang="fi-FI" dirty="0" smtClean="0"/>
              <a:t>artiklan </a:t>
            </a:r>
            <a:r>
              <a:rPr lang="fi-FI" b="1" dirty="0" smtClean="0"/>
              <a:t>22(2)</a:t>
            </a:r>
            <a:r>
              <a:rPr lang="fi-FI" dirty="0" smtClean="0"/>
              <a:t> </a:t>
            </a:r>
            <a:r>
              <a:rPr lang="fi-FI" dirty="0"/>
              <a:t>tai </a:t>
            </a:r>
            <a:r>
              <a:rPr lang="fi-FI" b="1" dirty="0" smtClean="0"/>
              <a:t>(3)</a:t>
            </a:r>
            <a:r>
              <a:rPr lang="fi-FI" dirty="0" smtClean="0"/>
              <a:t> </a:t>
            </a:r>
            <a:r>
              <a:rPr lang="fi-FI" dirty="0"/>
              <a:t>kohdan tai </a:t>
            </a:r>
            <a:r>
              <a:rPr lang="fi-FI" dirty="0" smtClean="0"/>
              <a:t>artiklan </a:t>
            </a:r>
            <a:r>
              <a:rPr lang="fi-FI" b="1" dirty="0" smtClean="0"/>
              <a:t>25(2) </a:t>
            </a:r>
            <a:r>
              <a:rPr lang="fi-FI" dirty="0"/>
              <a:t>tai </a:t>
            </a:r>
            <a:r>
              <a:rPr lang="fi-FI" b="1" dirty="0" smtClean="0"/>
              <a:t>(3) </a:t>
            </a:r>
            <a:r>
              <a:rPr lang="fi-FI" dirty="0"/>
              <a:t>kohdan soveltamisalaan, ne </a:t>
            </a:r>
            <a:r>
              <a:rPr lang="fi-FI" b="1" dirty="0"/>
              <a:t>kansalliset viranomaiset</a:t>
            </a:r>
            <a:r>
              <a:rPr lang="fi-FI" dirty="0"/>
              <a:t>, jotka ovat toimivaltaisia päättämään syytetoimia koskevan toimivallan jakamisesta kansallisella tasolla, </a:t>
            </a:r>
            <a:r>
              <a:rPr lang="fi-FI" b="1" dirty="0"/>
              <a:t>päättävät kenellä on toimivalta </a:t>
            </a:r>
            <a:r>
              <a:rPr lang="fi-FI" dirty="0"/>
              <a:t>tutkia tapaus. Jäsenvaltioiden on määritettävä kansallinen viranomainen, joka päättää toimivallan jakamisesta</a:t>
            </a:r>
            <a:r>
              <a:rPr lang="fi-FI" dirty="0" smtClean="0"/>
              <a:t>.</a:t>
            </a:r>
          </a:p>
          <a:p>
            <a:pPr marL="914400" lvl="1" indent="-457200" algn="just">
              <a:buFont typeface="+mj-lt"/>
              <a:buAutoNum type="arabicPeriod" startAt="6"/>
              <a:defRPr/>
            </a:pPr>
            <a:endParaRPr lang="fi-FI" dirty="0" smtClean="0"/>
          </a:p>
          <a:p>
            <a:pPr lvl="2" algn="just">
              <a:buFont typeface="Wingdings" panose="05000000000000000000" pitchFamily="2" charset="2"/>
              <a:buChar char="Ø"/>
              <a:defRPr/>
            </a:pPr>
            <a:r>
              <a:rPr lang="fi-FI" noProof="0" dirty="0" smtClean="0"/>
              <a:t>Suomessa VKS, jonka tulee 14 päivän kuluessa päätöksestä saattaa asia käräjäoikeuden ratkaistavaksi (Laki Suomen osallistumisesta Euroopan syyttäjänviraston (EPPO) toimintaan 9§)</a:t>
            </a:r>
            <a:endParaRPr lang="en-GB" noProof="0" dirty="0"/>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marL="457200" lvl="1" indent="0">
              <a:buNone/>
              <a:defRPr/>
            </a:pP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1222B1E8-8276-4E90-B350-E5BAB4D7AC2C}"/>
              </a:ext>
            </a:extLst>
          </p:cNvPr>
          <p:cNvSpPr>
            <a:spLocks noGrp="1"/>
          </p:cNvSpPr>
          <p:nvPr>
            <p:ph type="sldNum" sz="quarter" idx="12"/>
          </p:nvPr>
        </p:nvSpPr>
        <p:spPr/>
        <p:txBody>
          <a:bodyPr/>
          <a:lstStyle/>
          <a:p>
            <a:fld id="{826CE9DA-0CC2-4A9E-A617-0548961698AD}" type="slidenum">
              <a:rPr lang="de-AT" smtClean="0">
                <a:solidFill>
                  <a:schemeClr val="bg1"/>
                </a:solidFill>
              </a:rPr>
              <a:t>16</a:t>
            </a:fld>
            <a:endParaRPr lang="de-AT" dirty="0">
              <a:solidFill>
                <a:schemeClr val="bg1"/>
              </a:solidFill>
            </a:endParaRPr>
          </a:p>
        </p:txBody>
      </p:sp>
    </p:spTree>
    <p:extLst>
      <p:ext uri="{BB962C8B-B14F-4D97-AF65-F5344CB8AC3E}">
        <p14:creationId xmlns:p14="http://schemas.microsoft.com/office/powerpoint/2010/main" val="23872992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687329" y="414016"/>
            <a:ext cx="10515600" cy="1325563"/>
          </a:xfrm>
        </p:spPr>
        <p:txBody>
          <a:bodyPr/>
          <a:lstStyle/>
          <a:p>
            <a:r>
              <a:rPr lang="en-GB" b="1" noProof="0" dirty="0" err="1" smtClean="0"/>
              <a:t>Aineellinen</a:t>
            </a:r>
            <a:r>
              <a:rPr lang="en-GB" b="1" noProof="0" dirty="0" smtClean="0"/>
              <a:t> </a:t>
            </a:r>
            <a:r>
              <a:rPr lang="en-GB" b="1" noProof="0" dirty="0" err="1" smtClean="0"/>
              <a:t>toimivalta</a:t>
            </a:r>
            <a:r>
              <a:rPr lang="en-GB" b="1" noProof="0" dirty="0" smtClean="0"/>
              <a:t> </a:t>
            </a:r>
            <a:r>
              <a:rPr lang="en-GB" b="1" dirty="0" smtClean="0"/>
              <a:t>XI</a:t>
            </a:r>
            <a:r>
              <a:rPr lang="en-GB" b="1" noProof="0" dirty="0" smtClean="0"/>
              <a:t> </a:t>
            </a:r>
            <a:r>
              <a:rPr lang="en-GB" b="1" noProof="0" dirty="0"/>
              <a:t>– </a:t>
            </a:r>
            <a:r>
              <a:rPr lang="en-GB" b="1" noProof="0" dirty="0" err="1" smtClean="0"/>
              <a:t>Erimielisyydet</a:t>
            </a:r>
            <a:endParaRPr lang="en-GB" b="1" noProof="0" dirty="0"/>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687329" y="1739579"/>
            <a:ext cx="9930775" cy="4351338"/>
          </a:xfrm>
        </p:spPr>
        <p:txBody>
          <a:bodyPr>
            <a:normAutofit lnSpcReduction="10000"/>
          </a:bodyPr>
          <a:lstStyle/>
          <a:p>
            <a:pPr algn="just">
              <a:buFont typeface="Wingdings" panose="05000000000000000000" pitchFamily="2" charset="2"/>
              <a:buChar char="Ø"/>
              <a:defRPr/>
            </a:pPr>
            <a:r>
              <a:rPr lang="en-GB" b="1" dirty="0" err="1" smtClean="0"/>
              <a:t>Kansallinen</a:t>
            </a:r>
            <a:r>
              <a:rPr lang="en-GB" b="1" dirty="0" smtClean="0"/>
              <a:t> </a:t>
            </a:r>
            <a:r>
              <a:rPr lang="en-GB" b="1" dirty="0" err="1" smtClean="0"/>
              <a:t>viranomainen</a:t>
            </a:r>
            <a:r>
              <a:rPr lang="en-GB" b="1" dirty="0" smtClean="0"/>
              <a:t> </a:t>
            </a:r>
            <a:r>
              <a:rPr lang="en-GB" noProof="0" dirty="0" err="1" smtClean="0"/>
              <a:t>voi</a:t>
            </a:r>
            <a:r>
              <a:rPr lang="en-GB" noProof="0" dirty="0" smtClean="0"/>
              <a:t> </a:t>
            </a:r>
            <a:r>
              <a:rPr lang="en-GB" noProof="0" dirty="0" err="1" smtClean="0"/>
              <a:t>ratkaista</a:t>
            </a:r>
            <a:r>
              <a:rPr lang="en-GB" noProof="0" dirty="0" smtClean="0"/>
              <a:t> </a:t>
            </a:r>
            <a:r>
              <a:rPr lang="en-GB" noProof="0" dirty="0" err="1" smtClean="0"/>
              <a:t>EPPO:n</a:t>
            </a:r>
            <a:r>
              <a:rPr lang="en-GB" noProof="0" dirty="0" smtClean="0"/>
              <a:t> </a:t>
            </a:r>
            <a:r>
              <a:rPr lang="en-GB" noProof="0" dirty="0" err="1" smtClean="0"/>
              <a:t>kansallisen</a:t>
            </a:r>
            <a:r>
              <a:rPr lang="en-GB" noProof="0" dirty="0" smtClean="0"/>
              <a:t> </a:t>
            </a:r>
            <a:r>
              <a:rPr lang="en-GB" noProof="0" dirty="0" err="1" smtClean="0"/>
              <a:t>syyttäjäviranomaisen</a:t>
            </a:r>
            <a:r>
              <a:rPr lang="en-GB" noProof="0" dirty="0" smtClean="0"/>
              <a:t> </a:t>
            </a:r>
            <a:r>
              <a:rPr lang="en-GB" noProof="0" dirty="0" err="1" smtClean="0"/>
              <a:t>erimielisyyden</a:t>
            </a:r>
            <a:r>
              <a:rPr lang="en-GB" noProof="0" dirty="0" smtClean="0"/>
              <a:t> </a:t>
            </a:r>
            <a:r>
              <a:rPr lang="en-GB" noProof="0" dirty="0" err="1" smtClean="0"/>
              <a:t>koskien</a:t>
            </a:r>
            <a:r>
              <a:rPr lang="en-GB" noProof="0" dirty="0" smtClean="0"/>
              <a:t> (Art</a:t>
            </a:r>
            <a:r>
              <a:rPr lang="en-GB" noProof="0" dirty="0"/>
              <a:t>. 25 § 6)</a:t>
            </a:r>
          </a:p>
          <a:p>
            <a:pPr lvl="1" algn="just">
              <a:buFont typeface="Wingdings" panose="05000000000000000000" pitchFamily="2" charset="2"/>
              <a:buChar char="ü"/>
              <a:defRPr/>
            </a:pPr>
            <a:r>
              <a:rPr lang="en-GB" noProof="0" dirty="0" smtClean="0"/>
              <a:t>JR-</a:t>
            </a:r>
            <a:r>
              <a:rPr lang="en-GB" noProof="0" dirty="0" err="1" smtClean="0"/>
              <a:t>toiminnan</a:t>
            </a:r>
            <a:r>
              <a:rPr lang="en-GB" noProof="0" dirty="0" smtClean="0"/>
              <a:t> </a:t>
            </a:r>
            <a:r>
              <a:rPr lang="en-GB" noProof="0" dirty="0" err="1" smtClean="0"/>
              <a:t>keskittyminen</a:t>
            </a:r>
            <a:r>
              <a:rPr lang="en-GB" noProof="0" dirty="0" smtClean="0"/>
              <a:t> PIF-</a:t>
            </a:r>
            <a:r>
              <a:rPr lang="en-GB" noProof="0" dirty="0" err="1" smtClean="0"/>
              <a:t>rikoksiin</a:t>
            </a:r>
            <a:r>
              <a:rPr lang="en-GB" noProof="0" dirty="0" smtClean="0"/>
              <a:t> (Art</a:t>
            </a:r>
            <a:r>
              <a:rPr lang="en-GB" noProof="0" dirty="0"/>
              <a:t>. 22 § 2)</a:t>
            </a:r>
          </a:p>
          <a:p>
            <a:pPr lvl="1" algn="just">
              <a:buFont typeface="Wingdings" panose="05000000000000000000" pitchFamily="2" charset="2"/>
              <a:buChar char="ü"/>
              <a:defRPr/>
            </a:pPr>
            <a:r>
              <a:rPr lang="en-GB" noProof="0" dirty="0" err="1" smtClean="0"/>
              <a:t>Erottamattomasti</a:t>
            </a:r>
            <a:r>
              <a:rPr lang="en-GB" noProof="0" dirty="0" smtClean="0"/>
              <a:t> </a:t>
            </a:r>
            <a:r>
              <a:rPr lang="en-GB" noProof="0" dirty="0" err="1" smtClean="0"/>
              <a:t>liitännäinen</a:t>
            </a:r>
            <a:r>
              <a:rPr lang="en-GB" noProof="0" dirty="0" smtClean="0"/>
              <a:t> </a:t>
            </a:r>
            <a:r>
              <a:rPr lang="en-GB" noProof="0" dirty="0" err="1" smtClean="0"/>
              <a:t>rikos</a:t>
            </a:r>
            <a:r>
              <a:rPr lang="en-GB" noProof="0" dirty="0" smtClean="0"/>
              <a:t> </a:t>
            </a:r>
            <a:r>
              <a:rPr lang="en-GB" noProof="0" dirty="0" err="1" smtClean="0"/>
              <a:t>ja</a:t>
            </a:r>
            <a:r>
              <a:rPr lang="en-GB" noProof="0" dirty="0" smtClean="0"/>
              <a:t> </a:t>
            </a:r>
            <a:r>
              <a:rPr lang="en-GB" noProof="0" dirty="0" err="1" smtClean="0"/>
              <a:t>rangaistusten</a:t>
            </a:r>
            <a:r>
              <a:rPr lang="en-GB" noProof="0" dirty="0" smtClean="0"/>
              <a:t>  </a:t>
            </a:r>
            <a:r>
              <a:rPr lang="en-GB" noProof="0" dirty="0" err="1" smtClean="0"/>
              <a:t>vertailu</a:t>
            </a:r>
            <a:r>
              <a:rPr lang="en-GB" noProof="0" dirty="0" smtClean="0"/>
              <a:t> (Art</a:t>
            </a:r>
            <a:r>
              <a:rPr lang="en-GB" noProof="0" dirty="0"/>
              <a:t>. 22 § 3, Art. 25 § 3/a)</a:t>
            </a:r>
          </a:p>
          <a:p>
            <a:pPr lvl="1" algn="just">
              <a:buFont typeface="Wingdings" panose="05000000000000000000" pitchFamily="2" charset="2"/>
              <a:buChar char="ü"/>
              <a:defRPr/>
            </a:pPr>
            <a:r>
              <a:rPr lang="en-GB" noProof="0" dirty="0" err="1" smtClean="0"/>
              <a:t>Vähäisyys</a:t>
            </a:r>
            <a:r>
              <a:rPr lang="en-GB" noProof="0" dirty="0" smtClean="0"/>
              <a:t> (Art</a:t>
            </a:r>
            <a:r>
              <a:rPr lang="en-GB" noProof="0" dirty="0"/>
              <a:t>. 25 § 2)</a:t>
            </a:r>
          </a:p>
          <a:p>
            <a:pPr lvl="1" algn="just">
              <a:buFont typeface="Wingdings" panose="05000000000000000000" pitchFamily="2" charset="2"/>
              <a:buChar char="ü"/>
              <a:defRPr/>
            </a:pPr>
            <a:r>
              <a:rPr lang="en-GB" noProof="0" dirty="0" err="1" smtClean="0"/>
              <a:t>Vahinkojen</a:t>
            </a:r>
            <a:r>
              <a:rPr lang="en-GB" noProof="0" dirty="0" smtClean="0"/>
              <a:t> </a:t>
            </a:r>
            <a:r>
              <a:rPr lang="en-GB" noProof="0" dirty="0" err="1" smtClean="0"/>
              <a:t>vertailu</a:t>
            </a:r>
            <a:r>
              <a:rPr lang="en-GB" noProof="0" dirty="0" smtClean="0"/>
              <a:t> </a:t>
            </a:r>
            <a:r>
              <a:rPr lang="en-GB" noProof="0" dirty="0" err="1" smtClean="0"/>
              <a:t>EU:n</a:t>
            </a:r>
            <a:r>
              <a:rPr lang="en-GB" noProof="0" dirty="0" smtClean="0"/>
              <a:t> </a:t>
            </a:r>
            <a:r>
              <a:rPr lang="en-GB" noProof="0" dirty="0" err="1" smtClean="0"/>
              <a:t>ja</a:t>
            </a:r>
            <a:r>
              <a:rPr lang="en-GB" noProof="0" dirty="0" smtClean="0"/>
              <a:t> </a:t>
            </a:r>
            <a:r>
              <a:rPr lang="en-GB" noProof="0" dirty="0" err="1" smtClean="0"/>
              <a:t>toisen</a:t>
            </a:r>
            <a:r>
              <a:rPr lang="en-GB" noProof="0" dirty="0" smtClean="0"/>
              <a:t> </a:t>
            </a:r>
            <a:r>
              <a:rPr lang="en-GB" noProof="0" dirty="0" err="1" smtClean="0"/>
              <a:t>uhrin</a:t>
            </a:r>
            <a:r>
              <a:rPr lang="en-GB" noProof="0" dirty="0" smtClean="0"/>
              <a:t> </a:t>
            </a:r>
            <a:r>
              <a:rPr lang="en-GB" noProof="0" dirty="0" err="1" smtClean="0"/>
              <a:t>välillä</a:t>
            </a:r>
            <a:r>
              <a:rPr lang="en-GB" noProof="0" dirty="0" smtClean="0"/>
              <a:t> (Art</a:t>
            </a:r>
            <a:r>
              <a:rPr lang="en-GB" noProof="0" dirty="0"/>
              <a:t>. 25 § 3/b)</a:t>
            </a:r>
          </a:p>
          <a:p>
            <a:pPr algn="just">
              <a:buFont typeface="Wingdings" panose="05000000000000000000" pitchFamily="2" charset="2"/>
              <a:buChar char="Ø"/>
              <a:defRPr/>
            </a:pPr>
            <a:r>
              <a:rPr lang="en-GB" b="1" noProof="0" dirty="0" err="1" smtClean="0"/>
              <a:t>Kansallinen</a:t>
            </a:r>
            <a:r>
              <a:rPr lang="en-GB" b="1" noProof="0" dirty="0" smtClean="0"/>
              <a:t> </a:t>
            </a:r>
            <a:r>
              <a:rPr lang="en-GB" b="1" noProof="0" dirty="0" err="1" smtClean="0"/>
              <a:t>viranomainen</a:t>
            </a:r>
            <a:r>
              <a:rPr lang="en-GB" b="1" noProof="0" dirty="0" smtClean="0"/>
              <a:t> </a:t>
            </a:r>
            <a:r>
              <a:rPr lang="en-GB" noProof="0" dirty="0" err="1" smtClean="0"/>
              <a:t>päätetään</a:t>
            </a:r>
            <a:r>
              <a:rPr lang="en-GB" noProof="0" dirty="0" smtClean="0"/>
              <a:t> </a:t>
            </a:r>
            <a:r>
              <a:rPr lang="en-GB" noProof="0" dirty="0" err="1" smtClean="0"/>
              <a:t>jäsenvaltiossa</a:t>
            </a:r>
            <a:r>
              <a:rPr lang="en-GB" noProof="0" dirty="0" smtClean="0"/>
              <a:t> (</a:t>
            </a:r>
            <a:r>
              <a:rPr lang="en-GB" noProof="0" dirty="0" err="1" smtClean="0"/>
              <a:t>Valtakunnansyyttäjä</a:t>
            </a:r>
            <a:r>
              <a:rPr lang="en-GB" noProof="0" dirty="0" smtClean="0"/>
              <a:t>)</a:t>
            </a:r>
            <a:endParaRPr lang="en-GB" noProof="0" dirty="0"/>
          </a:p>
          <a:p>
            <a:pPr algn="just">
              <a:buFont typeface="Wingdings" panose="05000000000000000000" pitchFamily="2" charset="2"/>
              <a:buChar char="Ø"/>
              <a:defRPr/>
            </a:pPr>
            <a:r>
              <a:rPr lang="en-GB" b="1" noProof="0" dirty="0" err="1" smtClean="0"/>
              <a:t>Jäsenvaltiolla</a:t>
            </a:r>
            <a:r>
              <a:rPr lang="en-GB" b="1" noProof="0" dirty="0" smtClean="0"/>
              <a:t> </a:t>
            </a:r>
            <a:r>
              <a:rPr lang="en-GB" b="1" noProof="0" dirty="0" err="1" smtClean="0"/>
              <a:t>ei</a:t>
            </a:r>
            <a:r>
              <a:rPr lang="en-GB" b="1" noProof="0" dirty="0" smtClean="0"/>
              <a:t> </a:t>
            </a:r>
            <a:r>
              <a:rPr lang="en-GB" b="1" noProof="0" dirty="0" err="1" smtClean="0"/>
              <a:t>toimivaltaa</a:t>
            </a:r>
            <a:r>
              <a:rPr lang="en-GB" b="1" noProof="0" dirty="0" smtClean="0"/>
              <a:t> </a:t>
            </a:r>
            <a:r>
              <a:rPr lang="en-GB" noProof="0" dirty="0" err="1" smtClean="0"/>
              <a:t>päättää</a:t>
            </a:r>
            <a:r>
              <a:rPr lang="en-GB" dirty="0" smtClean="0"/>
              <a:t>/</a:t>
            </a:r>
            <a:r>
              <a:rPr lang="en-GB" dirty="0" err="1" smtClean="0"/>
              <a:t>tulkita</a:t>
            </a:r>
            <a:r>
              <a:rPr lang="en-GB" dirty="0" smtClean="0"/>
              <a:t> </a:t>
            </a:r>
            <a:r>
              <a:rPr lang="en-GB" dirty="0" err="1" smtClean="0"/>
              <a:t>onko</a:t>
            </a:r>
            <a:r>
              <a:rPr lang="en-GB" dirty="0" smtClean="0"/>
              <a:t> </a:t>
            </a:r>
            <a:r>
              <a:rPr lang="en-GB" dirty="0" err="1" smtClean="0"/>
              <a:t>kyseessä</a:t>
            </a:r>
            <a:r>
              <a:rPr lang="en-GB" dirty="0" smtClean="0"/>
              <a:t> PIF-</a:t>
            </a:r>
            <a:r>
              <a:rPr lang="en-GB" dirty="0" err="1" smtClean="0"/>
              <a:t>rikos</a:t>
            </a:r>
            <a:r>
              <a:rPr lang="en-GB" dirty="0" smtClean="0"/>
              <a:t> </a:t>
            </a:r>
            <a:r>
              <a:rPr lang="en-GB" noProof="0" dirty="0" smtClean="0"/>
              <a:t>(Art</a:t>
            </a:r>
            <a:r>
              <a:rPr lang="en-GB" noProof="0" dirty="0"/>
              <a:t>. 22 § 1)</a:t>
            </a:r>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marL="457200" lvl="1" indent="0">
              <a:buNone/>
              <a:defRPr/>
            </a:pP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F1B62750-35F7-49C5-8B55-0E558C6F9E7B}"/>
              </a:ext>
            </a:extLst>
          </p:cNvPr>
          <p:cNvSpPr>
            <a:spLocks noGrp="1"/>
          </p:cNvSpPr>
          <p:nvPr>
            <p:ph type="sldNum" sz="quarter" idx="12"/>
          </p:nvPr>
        </p:nvSpPr>
        <p:spPr/>
        <p:txBody>
          <a:bodyPr/>
          <a:lstStyle/>
          <a:p>
            <a:fld id="{826CE9DA-0CC2-4A9E-A617-0548961698AD}" type="slidenum">
              <a:rPr lang="de-AT" smtClean="0">
                <a:solidFill>
                  <a:schemeClr val="bg1"/>
                </a:solidFill>
              </a:rPr>
              <a:t>17</a:t>
            </a:fld>
            <a:endParaRPr lang="de-AT" dirty="0">
              <a:solidFill>
                <a:schemeClr val="bg1"/>
              </a:solidFill>
            </a:endParaRPr>
          </a:p>
        </p:txBody>
      </p:sp>
    </p:spTree>
    <p:extLst>
      <p:ext uri="{BB962C8B-B14F-4D97-AF65-F5344CB8AC3E}">
        <p14:creationId xmlns:p14="http://schemas.microsoft.com/office/powerpoint/2010/main" val="42641410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06327" y="365125"/>
            <a:ext cx="9874587" cy="1325563"/>
          </a:xfrm>
        </p:spPr>
        <p:txBody>
          <a:bodyPr>
            <a:normAutofit/>
          </a:bodyPr>
          <a:lstStyle/>
          <a:p>
            <a:r>
              <a:rPr lang="en-GB" altLang="de-DE" b="1" noProof="0" dirty="0" err="1" smtClean="0"/>
              <a:t>Alueellinen</a:t>
            </a:r>
            <a:r>
              <a:rPr lang="en-GB" altLang="de-DE" b="1" noProof="0" dirty="0" smtClean="0"/>
              <a:t> </a:t>
            </a:r>
            <a:r>
              <a:rPr lang="en-GB" altLang="de-DE" b="1" noProof="0" dirty="0" err="1" smtClean="0"/>
              <a:t>ja</a:t>
            </a:r>
            <a:r>
              <a:rPr lang="en-GB" altLang="de-DE" b="1" noProof="0" dirty="0" smtClean="0"/>
              <a:t> </a:t>
            </a:r>
            <a:r>
              <a:rPr lang="en-GB" altLang="de-DE" b="1" noProof="0" dirty="0" err="1" smtClean="0"/>
              <a:t>henkilöitä</a:t>
            </a:r>
            <a:r>
              <a:rPr lang="en-GB" altLang="de-DE" b="1" noProof="0" dirty="0" smtClean="0"/>
              <a:t> </a:t>
            </a:r>
            <a:r>
              <a:rPr lang="en-GB" altLang="de-DE" b="1" noProof="0" dirty="0" err="1" smtClean="0"/>
              <a:t>koskeva</a:t>
            </a:r>
            <a:r>
              <a:rPr lang="en-GB" altLang="de-DE" b="1" noProof="0" dirty="0" smtClean="0"/>
              <a:t> </a:t>
            </a:r>
            <a:r>
              <a:rPr lang="en-GB" altLang="de-DE" b="1" noProof="0" dirty="0" err="1" smtClean="0"/>
              <a:t>toimivalta</a:t>
            </a:r>
            <a:r>
              <a:rPr lang="en-GB" altLang="de-DE" b="1" noProof="0" dirty="0" smtClean="0"/>
              <a:t> I</a:t>
            </a:r>
            <a:endParaRPr lang="en-GB" altLang="de-DE" b="1" noProof="0" dirty="0"/>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06327" y="1900343"/>
            <a:ext cx="9874587" cy="4095750"/>
          </a:xfrm>
        </p:spPr>
        <p:txBody>
          <a:bodyPr>
            <a:normAutofit fontScale="85000" lnSpcReduction="20000"/>
          </a:bodyPr>
          <a:lstStyle/>
          <a:p>
            <a:pPr marL="0" indent="0" algn="just">
              <a:buNone/>
              <a:defRPr/>
            </a:pPr>
            <a:r>
              <a:rPr lang="en-GB" b="1" noProof="0" dirty="0" err="1" smtClean="0"/>
              <a:t>Artikla</a:t>
            </a:r>
            <a:r>
              <a:rPr lang="en-GB" b="1" noProof="0" dirty="0" smtClean="0"/>
              <a:t> 23</a:t>
            </a:r>
            <a:endParaRPr lang="en-GB" b="1" noProof="0" dirty="0"/>
          </a:p>
          <a:p>
            <a:pPr marL="0" indent="0" algn="just">
              <a:buNone/>
              <a:defRPr/>
            </a:pPr>
            <a:r>
              <a:rPr lang="fi-FI" dirty="0"/>
              <a:t>EPPO on toimivaltainen 22 artiklassa tarkoitettujen rikosten osalta, jos</a:t>
            </a:r>
          </a:p>
          <a:p>
            <a:pPr marL="0" indent="0" algn="just">
              <a:buNone/>
              <a:defRPr/>
            </a:pPr>
            <a:r>
              <a:rPr lang="fi-FI" dirty="0" smtClean="0"/>
              <a:t>a) rikokset </a:t>
            </a:r>
            <a:r>
              <a:rPr lang="fi-FI" dirty="0"/>
              <a:t>tehtiin kokonaan tai osittain yhden tai useamman jäsenvaltion alueella;</a:t>
            </a:r>
          </a:p>
          <a:p>
            <a:pPr marL="0" indent="0" algn="just">
              <a:buNone/>
              <a:defRPr/>
            </a:pPr>
            <a:r>
              <a:rPr lang="fi-FI" dirty="0" smtClean="0"/>
              <a:t>b) rikoksen </a:t>
            </a:r>
            <a:r>
              <a:rPr lang="fi-FI" dirty="0"/>
              <a:t>tekijä on jäsenvaltion kansalainen, edellyttäen, että jäsenvaltio on toimivaltainen tällaisten rikosten osalta, kun ne on tehty sen alueen ulkopuolella; tai</a:t>
            </a:r>
          </a:p>
          <a:p>
            <a:pPr marL="0" indent="0" algn="just">
              <a:buNone/>
              <a:defRPr/>
            </a:pPr>
            <a:r>
              <a:rPr lang="fi-FI" dirty="0" smtClean="0"/>
              <a:t>c) rikokset </a:t>
            </a:r>
            <a:r>
              <a:rPr lang="fi-FI" dirty="0"/>
              <a:t>tehtiin kyseisten a alakohdassa tarkoitettujen alueiden ulkopuolella ja niiden tekijä on henkilö, johon rikoksen tekohetkellä sovellettiin henkilöstösääntöjä tai palvelussuhteen ehtoja, edellyttäen, että jäsenvaltio on toimivaltainen tällaisten rikosten osalta, kun ne on tehty sen alueen ulkopuolella.</a:t>
            </a:r>
            <a:endParaRPr lang="en-GB" noProof="0" dirty="0" smtClean="0">
              <a:solidFill>
                <a:schemeClr val="tx1"/>
              </a:solidFill>
            </a:endParaRPr>
          </a:p>
          <a:p>
            <a:pPr marL="514350" indent="-514350">
              <a:buFont typeface="+mj-lt"/>
              <a:buAutoNum type="alphaLcPeriod"/>
              <a:defRPr/>
            </a:pPr>
            <a:endParaRPr lang="en-GB"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18</a:t>
            </a:fld>
            <a:endParaRPr lang="fr-FR" altLang="de-DE">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692092" y="395271"/>
            <a:ext cx="10515600" cy="1325563"/>
          </a:xfrm>
        </p:spPr>
        <p:txBody>
          <a:bodyPr>
            <a:normAutofit/>
          </a:bodyPr>
          <a:lstStyle/>
          <a:p>
            <a:r>
              <a:rPr lang="en-GB" altLang="de-DE" b="1" dirty="0" err="1"/>
              <a:t>Alueellinen</a:t>
            </a:r>
            <a:r>
              <a:rPr lang="en-GB" altLang="de-DE" b="1" dirty="0"/>
              <a:t> </a:t>
            </a:r>
            <a:r>
              <a:rPr lang="en-GB" altLang="de-DE" b="1" dirty="0" err="1"/>
              <a:t>ja</a:t>
            </a:r>
            <a:r>
              <a:rPr lang="en-GB" altLang="de-DE" b="1" dirty="0"/>
              <a:t> </a:t>
            </a:r>
            <a:r>
              <a:rPr lang="en-GB" altLang="de-DE" b="1" dirty="0" err="1"/>
              <a:t>henkilöitä</a:t>
            </a:r>
            <a:r>
              <a:rPr lang="en-GB" altLang="de-DE" b="1" dirty="0"/>
              <a:t> </a:t>
            </a:r>
            <a:r>
              <a:rPr lang="en-GB" altLang="de-DE" b="1" dirty="0" err="1"/>
              <a:t>koskeva</a:t>
            </a:r>
            <a:r>
              <a:rPr lang="en-GB" altLang="de-DE" b="1" dirty="0"/>
              <a:t> </a:t>
            </a:r>
            <a:r>
              <a:rPr lang="en-GB" altLang="de-DE" b="1" dirty="0" err="1"/>
              <a:t>toimivalta</a:t>
            </a:r>
            <a:r>
              <a:rPr lang="en-GB" altLang="de-DE" b="1" dirty="0"/>
              <a:t> II</a:t>
            </a:r>
            <a:endParaRPr lang="en-GB" altLang="de-DE" b="1" noProof="0" dirty="0"/>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692092" y="1819956"/>
            <a:ext cx="9949112" cy="4095750"/>
          </a:xfrm>
        </p:spPr>
        <p:txBody>
          <a:bodyPr>
            <a:normAutofit lnSpcReduction="10000"/>
          </a:bodyPr>
          <a:lstStyle/>
          <a:p>
            <a:pPr marL="0" indent="0" algn="just">
              <a:buNone/>
              <a:defRPr/>
            </a:pPr>
            <a:r>
              <a:rPr lang="en-GB" noProof="0" dirty="0" err="1" smtClean="0"/>
              <a:t>Artikla</a:t>
            </a:r>
            <a:r>
              <a:rPr lang="en-GB" noProof="0" dirty="0" smtClean="0"/>
              <a:t> </a:t>
            </a:r>
            <a:r>
              <a:rPr lang="en-GB" noProof="0" dirty="0"/>
              <a:t>23: </a:t>
            </a:r>
            <a:r>
              <a:rPr lang="en-GB" noProof="0" dirty="0" err="1" smtClean="0"/>
              <a:t>Rikokset</a:t>
            </a:r>
            <a:r>
              <a:rPr lang="en-GB" noProof="0" dirty="0" smtClean="0"/>
              <a:t> on </a:t>
            </a:r>
            <a:r>
              <a:rPr lang="en-GB" noProof="0" dirty="0" err="1" smtClean="0"/>
              <a:t>tehty</a:t>
            </a:r>
            <a:endParaRPr lang="en-GB" noProof="0" dirty="0"/>
          </a:p>
          <a:p>
            <a:pPr algn="just">
              <a:buFont typeface="Wingdings" panose="05000000000000000000" pitchFamily="2" charset="2"/>
              <a:buChar char="Ø"/>
              <a:defRPr/>
            </a:pPr>
            <a:r>
              <a:rPr lang="en-GB" dirty="0" err="1" smtClean="0"/>
              <a:t>Yhden</a:t>
            </a:r>
            <a:r>
              <a:rPr lang="en-GB" dirty="0" smtClean="0"/>
              <a:t> tai </a:t>
            </a:r>
            <a:r>
              <a:rPr lang="en-GB" dirty="0" err="1" smtClean="0"/>
              <a:t>useamman</a:t>
            </a:r>
            <a:r>
              <a:rPr lang="en-GB" dirty="0" smtClean="0"/>
              <a:t> </a:t>
            </a:r>
            <a:r>
              <a:rPr lang="en-GB" b="1" u="sng" dirty="0" err="1" smtClean="0"/>
              <a:t>osallisen</a:t>
            </a:r>
            <a:r>
              <a:rPr lang="en-GB" b="1" dirty="0" smtClean="0"/>
              <a:t> </a:t>
            </a:r>
            <a:r>
              <a:rPr lang="en-GB" b="1" dirty="0" err="1" smtClean="0"/>
              <a:t>jäsenvaltion</a:t>
            </a:r>
            <a:r>
              <a:rPr lang="en-GB" b="1" dirty="0" smtClean="0"/>
              <a:t> </a:t>
            </a:r>
            <a:r>
              <a:rPr lang="en-GB" b="1" dirty="0" err="1" smtClean="0"/>
              <a:t>alueella</a:t>
            </a:r>
            <a:r>
              <a:rPr lang="en-GB" b="1" dirty="0" smtClean="0"/>
              <a:t> (</a:t>
            </a:r>
            <a:r>
              <a:rPr lang="en-GB" b="1" dirty="0" err="1" smtClean="0"/>
              <a:t>kokonaan</a:t>
            </a:r>
            <a:r>
              <a:rPr lang="en-GB" b="1" dirty="0" smtClean="0"/>
              <a:t> tai </a:t>
            </a:r>
            <a:r>
              <a:rPr lang="en-GB" b="1" dirty="0" err="1" smtClean="0"/>
              <a:t>osittain</a:t>
            </a:r>
            <a:r>
              <a:rPr lang="en-GB" dirty="0" smtClean="0"/>
              <a:t>)</a:t>
            </a:r>
          </a:p>
          <a:p>
            <a:pPr algn="just">
              <a:buFont typeface="Wingdings" panose="05000000000000000000" pitchFamily="2" charset="2"/>
              <a:buChar char="Ø"/>
              <a:defRPr/>
            </a:pPr>
            <a:r>
              <a:rPr lang="en-GB" b="1" u="sng" dirty="0" err="1" smtClean="0"/>
              <a:t>Osallisen</a:t>
            </a:r>
            <a:r>
              <a:rPr lang="en-GB" b="1" u="sng" dirty="0" smtClean="0"/>
              <a:t> </a:t>
            </a:r>
            <a:r>
              <a:rPr lang="en-GB" b="1" dirty="0" err="1" smtClean="0"/>
              <a:t>jäsenvaltion</a:t>
            </a:r>
            <a:r>
              <a:rPr lang="en-GB" b="1" dirty="0" smtClean="0"/>
              <a:t> </a:t>
            </a:r>
            <a:r>
              <a:rPr lang="en-GB" b="1" dirty="0" err="1" smtClean="0"/>
              <a:t>kansalaisen</a:t>
            </a:r>
            <a:r>
              <a:rPr lang="en-GB" b="1" dirty="0" smtClean="0"/>
              <a:t> </a:t>
            </a:r>
            <a:r>
              <a:rPr lang="en-GB" b="1" dirty="0" err="1" smtClean="0"/>
              <a:t>toimesta</a:t>
            </a:r>
            <a:endParaRPr lang="en-GB" b="1" noProof="0" dirty="0"/>
          </a:p>
          <a:p>
            <a:pPr lvl="1" algn="just">
              <a:buFont typeface="Wingdings" panose="05000000000000000000" pitchFamily="2" charset="2"/>
              <a:buChar char="ü"/>
              <a:defRPr/>
            </a:pPr>
            <a:r>
              <a:rPr lang="en-GB" noProof="0" dirty="0" err="1" smtClean="0">
                <a:solidFill>
                  <a:schemeClr val="tx1"/>
                </a:solidFill>
              </a:rPr>
              <a:t>Edellyttäen</a:t>
            </a:r>
            <a:r>
              <a:rPr lang="en-GB" noProof="0" dirty="0" smtClean="0">
                <a:solidFill>
                  <a:schemeClr val="tx1"/>
                </a:solidFill>
              </a:rPr>
              <a:t>, </a:t>
            </a:r>
            <a:r>
              <a:rPr lang="en-GB" noProof="0" dirty="0" err="1" smtClean="0">
                <a:solidFill>
                  <a:schemeClr val="tx1"/>
                </a:solidFill>
              </a:rPr>
              <a:t>että</a:t>
            </a:r>
            <a:r>
              <a:rPr lang="en-GB" noProof="0" dirty="0" smtClean="0">
                <a:solidFill>
                  <a:schemeClr val="tx1"/>
                </a:solidFill>
              </a:rPr>
              <a:t> </a:t>
            </a:r>
            <a:r>
              <a:rPr lang="en-GB" noProof="0" dirty="0" err="1" smtClean="0">
                <a:solidFill>
                  <a:schemeClr val="tx1"/>
                </a:solidFill>
              </a:rPr>
              <a:t>jäsenvaltio</a:t>
            </a:r>
            <a:r>
              <a:rPr lang="en-GB" noProof="0" dirty="0" smtClean="0">
                <a:solidFill>
                  <a:schemeClr val="tx1"/>
                </a:solidFill>
              </a:rPr>
              <a:t> on </a:t>
            </a:r>
            <a:r>
              <a:rPr lang="en-GB" noProof="0" dirty="0" err="1" smtClean="0">
                <a:solidFill>
                  <a:schemeClr val="tx1"/>
                </a:solidFill>
              </a:rPr>
              <a:t>toimivaltainen</a:t>
            </a:r>
            <a:r>
              <a:rPr lang="en-GB" noProof="0" dirty="0" smtClean="0">
                <a:solidFill>
                  <a:schemeClr val="tx1"/>
                </a:solidFill>
              </a:rPr>
              <a:t> </a:t>
            </a:r>
            <a:r>
              <a:rPr lang="en-GB" noProof="0" dirty="0" err="1" smtClean="0">
                <a:solidFill>
                  <a:schemeClr val="tx1"/>
                </a:solidFill>
              </a:rPr>
              <a:t>sellaisten</a:t>
            </a:r>
            <a:r>
              <a:rPr lang="en-GB" noProof="0" dirty="0" smtClean="0">
                <a:solidFill>
                  <a:schemeClr val="tx1"/>
                </a:solidFill>
              </a:rPr>
              <a:t> </a:t>
            </a:r>
            <a:r>
              <a:rPr lang="en-GB" noProof="0" dirty="0" err="1" smtClean="0">
                <a:solidFill>
                  <a:schemeClr val="tx1"/>
                </a:solidFill>
              </a:rPr>
              <a:t>rikosten</a:t>
            </a:r>
            <a:r>
              <a:rPr lang="en-GB" noProof="0" dirty="0" smtClean="0">
                <a:solidFill>
                  <a:schemeClr val="tx1"/>
                </a:solidFill>
              </a:rPr>
              <a:t> </a:t>
            </a:r>
            <a:r>
              <a:rPr lang="en-GB" noProof="0" dirty="0" err="1" smtClean="0">
                <a:solidFill>
                  <a:schemeClr val="tx1"/>
                </a:solidFill>
              </a:rPr>
              <a:t>osalta</a:t>
            </a:r>
            <a:r>
              <a:rPr lang="en-GB" noProof="0" dirty="0" smtClean="0">
                <a:solidFill>
                  <a:schemeClr val="tx1"/>
                </a:solidFill>
              </a:rPr>
              <a:t>, </a:t>
            </a:r>
            <a:r>
              <a:rPr lang="en-GB" noProof="0" dirty="0" err="1" smtClean="0">
                <a:solidFill>
                  <a:schemeClr val="tx1"/>
                </a:solidFill>
              </a:rPr>
              <a:t>jos</a:t>
            </a:r>
            <a:r>
              <a:rPr lang="en-GB" noProof="0" dirty="0" smtClean="0">
                <a:solidFill>
                  <a:schemeClr val="tx1"/>
                </a:solidFill>
              </a:rPr>
              <a:t> se on </a:t>
            </a:r>
            <a:r>
              <a:rPr lang="en-GB" noProof="0" dirty="0" err="1" smtClean="0">
                <a:solidFill>
                  <a:schemeClr val="tx1"/>
                </a:solidFill>
              </a:rPr>
              <a:t>tehty</a:t>
            </a:r>
            <a:r>
              <a:rPr lang="en-GB" noProof="0" dirty="0" smtClean="0">
                <a:solidFill>
                  <a:schemeClr val="tx1"/>
                </a:solidFill>
              </a:rPr>
              <a:t> </a:t>
            </a:r>
            <a:r>
              <a:rPr lang="en-GB" noProof="0" dirty="0" err="1" smtClean="0">
                <a:solidFill>
                  <a:schemeClr val="tx1"/>
                </a:solidFill>
              </a:rPr>
              <a:t>sen</a:t>
            </a:r>
            <a:r>
              <a:rPr lang="en-GB" noProof="0" dirty="0" smtClean="0">
                <a:solidFill>
                  <a:schemeClr val="tx1"/>
                </a:solidFill>
              </a:rPr>
              <a:t> </a:t>
            </a:r>
            <a:r>
              <a:rPr lang="en-GB" noProof="0" dirty="0" err="1" smtClean="0">
                <a:solidFill>
                  <a:schemeClr val="tx1"/>
                </a:solidFill>
              </a:rPr>
              <a:t>rajojen</a:t>
            </a:r>
            <a:r>
              <a:rPr lang="en-GB" noProof="0" dirty="0" smtClean="0">
                <a:solidFill>
                  <a:schemeClr val="tx1"/>
                </a:solidFill>
              </a:rPr>
              <a:t> </a:t>
            </a:r>
            <a:r>
              <a:rPr lang="en-GB" noProof="0" dirty="0" err="1" smtClean="0">
                <a:solidFill>
                  <a:schemeClr val="tx1"/>
                </a:solidFill>
              </a:rPr>
              <a:t>ulkopuolella</a:t>
            </a:r>
            <a:r>
              <a:rPr lang="en-GB" noProof="0" dirty="0" smtClean="0">
                <a:solidFill>
                  <a:schemeClr val="tx1"/>
                </a:solidFill>
              </a:rPr>
              <a:t>, tai</a:t>
            </a:r>
            <a:endParaRPr lang="en-GB" noProof="0" dirty="0">
              <a:solidFill>
                <a:schemeClr val="tx1"/>
              </a:solidFill>
            </a:endParaRPr>
          </a:p>
          <a:p>
            <a:pPr algn="just">
              <a:buFont typeface="Wingdings" panose="05000000000000000000" pitchFamily="2" charset="2"/>
              <a:buChar char="Ø"/>
              <a:defRPr/>
            </a:pPr>
            <a:r>
              <a:rPr lang="en-GB" b="1" u="sng" dirty="0" err="1" smtClean="0"/>
              <a:t>Osallisen</a:t>
            </a:r>
            <a:r>
              <a:rPr lang="en-GB" b="1" dirty="0" smtClean="0"/>
              <a:t> </a:t>
            </a:r>
            <a:r>
              <a:rPr lang="en-GB" b="1" dirty="0" err="1" smtClean="0"/>
              <a:t>jäsenvaltion</a:t>
            </a:r>
            <a:r>
              <a:rPr lang="en-GB" b="1" dirty="0" smtClean="0"/>
              <a:t> </a:t>
            </a:r>
            <a:r>
              <a:rPr lang="en-GB" b="1" dirty="0" err="1" smtClean="0"/>
              <a:t>r</a:t>
            </a:r>
            <a:r>
              <a:rPr lang="en-GB" b="1" dirty="0" err="1" smtClean="0"/>
              <a:t>ajojen</a:t>
            </a:r>
            <a:r>
              <a:rPr lang="en-GB" b="1" dirty="0" smtClean="0"/>
              <a:t> </a:t>
            </a:r>
            <a:r>
              <a:rPr lang="en-GB" b="1" dirty="0" err="1" smtClean="0"/>
              <a:t>ulkopuolella</a:t>
            </a:r>
            <a:r>
              <a:rPr lang="en-GB" b="1" dirty="0" smtClean="0"/>
              <a:t>, </a:t>
            </a:r>
            <a:r>
              <a:rPr lang="en-GB" dirty="0" err="1" smtClean="0"/>
              <a:t>mutta</a:t>
            </a:r>
            <a:r>
              <a:rPr lang="en-GB" dirty="0" smtClean="0"/>
              <a:t> </a:t>
            </a:r>
            <a:r>
              <a:rPr lang="en-GB" dirty="0" err="1" smtClean="0"/>
              <a:t>tekijään</a:t>
            </a:r>
            <a:r>
              <a:rPr lang="en-GB" dirty="0" smtClean="0"/>
              <a:t> </a:t>
            </a:r>
            <a:r>
              <a:rPr lang="en-GB" dirty="0" err="1" smtClean="0"/>
              <a:t>sovelletaan</a:t>
            </a:r>
            <a:r>
              <a:rPr lang="en-GB" dirty="0" smtClean="0"/>
              <a:t> (</a:t>
            </a:r>
            <a:r>
              <a:rPr lang="en-GB" dirty="0" err="1" smtClean="0"/>
              <a:t>EU:n</a:t>
            </a:r>
            <a:r>
              <a:rPr lang="en-GB" dirty="0"/>
              <a:t>) </a:t>
            </a:r>
            <a:r>
              <a:rPr lang="en-GB" dirty="0" err="1"/>
              <a:t>henkilöstösääntöjä</a:t>
            </a:r>
            <a:r>
              <a:rPr lang="en-GB" dirty="0"/>
              <a:t> tai </a:t>
            </a:r>
            <a:r>
              <a:rPr lang="en-GB" dirty="0" err="1"/>
              <a:t>palvelussuhteen</a:t>
            </a:r>
            <a:r>
              <a:rPr lang="en-GB" dirty="0"/>
              <a:t> </a:t>
            </a:r>
            <a:r>
              <a:rPr lang="en-GB" dirty="0" err="1" smtClean="0"/>
              <a:t>ehtoja</a:t>
            </a:r>
            <a:endParaRPr lang="en-GB" dirty="0" smtClean="0"/>
          </a:p>
          <a:p>
            <a:pPr lvl="1" algn="just">
              <a:buFont typeface="Wingdings" panose="05000000000000000000" pitchFamily="2" charset="2"/>
              <a:buChar char="Ø"/>
              <a:defRPr/>
            </a:pPr>
            <a:r>
              <a:rPr lang="en-GB" dirty="0" err="1"/>
              <a:t>Edellyttäen</a:t>
            </a:r>
            <a:r>
              <a:rPr lang="en-GB" dirty="0"/>
              <a:t>, </a:t>
            </a:r>
            <a:r>
              <a:rPr lang="en-GB" dirty="0" err="1"/>
              <a:t>että</a:t>
            </a:r>
            <a:r>
              <a:rPr lang="en-GB" dirty="0"/>
              <a:t> </a:t>
            </a:r>
            <a:r>
              <a:rPr lang="en-GB" dirty="0" err="1"/>
              <a:t>jäsenvaltio</a:t>
            </a:r>
            <a:r>
              <a:rPr lang="en-GB" dirty="0"/>
              <a:t> on </a:t>
            </a:r>
            <a:r>
              <a:rPr lang="en-GB" dirty="0" err="1"/>
              <a:t>toimivaltainen</a:t>
            </a:r>
            <a:r>
              <a:rPr lang="en-GB" dirty="0"/>
              <a:t> </a:t>
            </a:r>
            <a:r>
              <a:rPr lang="en-GB" dirty="0" err="1"/>
              <a:t>sellaisten</a:t>
            </a:r>
            <a:r>
              <a:rPr lang="en-GB" dirty="0"/>
              <a:t> </a:t>
            </a:r>
            <a:r>
              <a:rPr lang="en-GB" dirty="0" err="1"/>
              <a:t>rikosten</a:t>
            </a:r>
            <a:r>
              <a:rPr lang="en-GB" dirty="0"/>
              <a:t> </a:t>
            </a:r>
            <a:r>
              <a:rPr lang="en-GB" dirty="0" err="1"/>
              <a:t>osalta</a:t>
            </a:r>
            <a:r>
              <a:rPr lang="en-GB" dirty="0"/>
              <a:t>, </a:t>
            </a:r>
            <a:r>
              <a:rPr lang="en-GB" dirty="0" err="1"/>
              <a:t>jos</a:t>
            </a:r>
            <a:r>
              <a:rPr lang="en-GB" dirty="0"/>
              <a:t> se on </a:t>
            </a:r>
            <a:r>
              <a:rPr lang="en-GB" dirty="0" err="1"/>
              <a:t>tehty</a:t>
            </a:r>
            <a:r>
              <a:rPr lang="en-GB" dirty="0"/>
              <a:t> </a:t>
            </a:r>
            <a:r>
              <a:rPr lang="en-GB" dirty="0" err="1"/>
              <a:t>sen</a:t>
            </a:r>
            <a:r>
              <a:rPr lang="en-GB" dirty="0"/>
              <a:t> </a:t>
            </a:r>
            <a:r>
              <a:rPr lang="en-GB" dirty="0" err="1"/>
              <a:t>rajojen</a:t>
            </a:r>
            <a:r>
              <a:rPr lang="en-GB" dirty="0"/>
              <a:t> </a:t>
            </a:r>
            <a:r>
              <a:rPr lang="en-GB" dirty="0" err="1"/>
              <a:t>ulkopuolella</a:t>
            </a:r>
            <a:endParaRPr lang="en-GB" b="1" noProof="0" dirty="0" smtClean="0">
              <a:solidFill>
                <a:schemeClr val="tx1"/>
              </a:solidFill>
            </a:endParaRPr>
          </a:p>
          <a:p>
            <a:pPr marL="514350" indent="-514350">
              <a:buFont typeface="+mj-lt"/>
              <a:buAutoNum type="alphaLcPeriod"/>
              <a:defRPr/>
            </a:pPr>
            <a:endParaRPr lang="en-GB"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19</a:t>
            </a:fld>
            <a:endParaRPr lang="fr-FR" altLang="de-DE">
              <a:solidFill>
                <a:schemeClr val="bg1"/>
              </a:solidFill>
            </a:endParaRPr>
          </a:p>
        </p:txBody>
      </p:sp>
    </p:spTree>
    <p:extLst>
      <p:ext uri="{BB962C8B-B14F-4D97-AF65-F5344CB8AC3E}">
        <p14:creationId xmlns:p14="http://schemas.microsoft.com/office/powerpoint/2010/main" val="4117037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a:xfrm>
            <a:off x="711843" y="1868469"/>
            <a:ext cx="9909265" cy="2879223"/>
          </a:xfrm>
        </p:spPr>
        <p:txBody>
          <a:bodyPr>
            <a:normAutofit fontScale="92500" lnSpcReduction="10000"/>
          </a:bodyPr>
          <a:lstStyle/>
          <a:p>
            <a:r>
              <a:rPr lang="fi-FI" dirty="0">
                <a:solidFill>
                  <a:srgbClr val="0070C0"/>
                </a:solidFill>
              </a:rPr>
              <a:t>NEUVOSTON ASETUS (EU) </a:t>
            </a:r>
            <a:r>
              <a:rPr lang="fi-FI" dirty="0" smtClean="0">
                <a:solidFill>
                  <a:srgbClr val="0070C0"/>
                </a:solidFill>
              </a:rPr>
              <a:t>2017/1939, annettu </a:t>
            </a:r>
            <a:r>
              <a:rPr lang="fi-FI" dirty="0">
                <a:solidFill>
                  <a:srgbClr val="0070C0"/>
                </a:solidFill>
              </a:rPr>
              <a:t>12 päivänä lokakuuta 2017,</a:t>
            </a:r>
          </a:p>
          <a:p>
            <a:r>
              <a:rPr lang="fi-FI" dirty="0">
                <a:solidFill>
                  <a:srgbClr val="0070C0"/>
                </a:solidFill>
              </a:rPr>
              <a:t>tiiviimmän yhteistyön toteuttamisesta Euroopan syyttäjänviraston (EPPO) perustamisessa</a:t>
            </a:r>
            <a:endParaRPr lang="fi-FI" dirty="0">
              <a:solidFill>
                <a:srgbClr val="0070C0"/>
              </a:solidFill>
              <a:hlinkClick r:id="rId3"/>
            </a:endParaRPr>
          </a:p>
          <a:p>
            <a:endParaRPr lang="en-US" dirty="0" smtClean="0">
              <a:solidFill>
                <a:srgbClr val="0070C0"/>
              </a:solidFill>
              <a:hlinkClick r:id="rId3"/>
            </a:endParaRPr>
          </a:p>
          <a:p>
            <a:endParaRPr lang="en-US" dirty="0">
              <a:solidFill>
                <a:srgbClr val="0070C0"/>
              </a:solidFill>
              <a:hlinkClick r:id="rId3"/>
            </a:endParaRPr>
          </a:p>
          <a:p>
            <a:r>
              <a:rPr lang="fi-FI" dirty="0" smtClean="0">
                <a:solidFill>
                  <a:srgbClr val="0070C0"/>
                </a:solidFill>
              </a:rPr>
              <a:t>EUROOPAN </a:t>
            </a:r>
            <a:r>
              <a:rPr lang="fi-FI" dirty="0">
                <a:solidFill>
                  <a:srgbClr val="0070C0"/>
                </a:solidFill>
              </a:rPr>
              <a:t>PARLAMENTIN JA NEUVOSTON DIREKTIIVI (EU) 2017</a:t>
            </a:r>
            <a:r>
              <a:rPr lang="fi-FI" dirty="0" smtClean="0">
                <a:solidFill>
                  <a:srgbClr val="0070C0"/>
                </a:solidFill>
              </a:rPr>
              <a:t>/ 1371</a:t>
            </a:r>
            <a:endParaRPr lang="fi-FI" dirty="0">
              <a:solidFill>
                <a:srgbClr val="0070C0"/>
              </a:solidFill>
            </a:endParaRPr>
          </a:p>
          <a:p>
            <a:r>
              <a:rPr lang="fi-FI" dirty="0" smtClean="0">
                <a:solidFill>
                  <a:srgbClr val="0070C0"/>
                </a:solidFill>
              </a:rPr>
              <a:t>annettu 5. päivänä heinäkuuta 2017,unionin </a:t>
            </a:r>
            <a:r>
              <a:rPr lang="fi-FI" dirty="0">
                <a:solidFill>
                  <a:srgbClr val="0070C0"/>
                </a:solidFill>
              </a:rPr>
              <a:t>taloudellisiin etuihin kohdistuvien petosten torjunnasta rikosoikeudellisin keinoin</a:t>
            </a:r>
            <a:endParaRPr lang="fr-FR" dirty="0">
              <a:solidFill>
                <a:srgbClr val="0070C0"/>
              </a:solidFill>
            </a:endParaRPr>
          </a:p>
        </p:txBody>
      </p:sp>
      <p:sp>
        <p:nvSpPr>
          <p:cNvPr id="4" name="Foliennummernplatzhalt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13E31D-E2AB-40D1-8B51-AFA5AFEF393A}"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95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26424" y="264641"/>
            <a:ext cx="10515600" cy="1325563"/>
          </a:xfrm>
        </p:spPr>
        <p:txBody>
          <a:bodyPr>
            <a:normAutofit/>
          </a:bodyPr>
          <a:lstStyle/>
          <a:p>
            <a:r>
              <a:rPr lang="en-GB" altLang="de-DE" b="1" noProof="0" dirty="0" err="1" smtClean="0"/>
              <a:t>Alueellinen</a:t>
            </a:r>
            <a:r>
              <a:rPr lang="en-GB" altLang="de-DE" b="1" noProof="0" dirty="0" smtClean="0"/>
              <a:t> </a:t>
            </a:r>
            <a:r>
              <a:rPr lang="en-GB" altLang="de-DE" b="1" noProof="0" dirty="0" err="1" smtClean="0"/>
              <a:t>toimivalta</a:t>
            </a:r>
            <a:r>
              <a:rPr lang="en-GB" altLang="de-DE" b="1" noProof="0" dirty="0" smtClean="0"/>
              <a:t> III</a:t>
            </a:r>
            <a:endParaRPr lang="en-GB" altLang="de-DE" b="1" noProof="0" dirty="0"/>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26424" y="1925402"/>
            <a:ext cx="9864539" cy="4095750"/>
          </a:xfrm>
        </p:spPr>
        <p:txBody>
          <a:bodyPr>
            <a:normAutofit/>
          </a:bodyPr>
          <a:lstStyle/>
          <a:p>
            <a:pPr marL="0" indent="0" algn="just">
              <a:buNone/>
              <a:defRPr/>
            </a:pPr>
            <a:r>
              <a:rPr lang="en-GB" b="1" noProof="0" dirty="0" err="1" smtClean="0"/>
              <a:t>Esimerkkejä</a:t>
            </a:r>
            <a:r>
              <a:rPr lang="en-GB" b="1" noProof="0" dirty="0" smtClean="0"/>
              <a:t>:</a:t>
            </a:r>
            <a:endParaRPr lang="en-GB" b="1" noProof="0" dirty="0"/>
          </a:p>
          <a:p>
            <a:pPr algn="just">
              <a:buFont typeface="Wingdings" panose="05000000000000000000" pitchFamily="2" charset="2"/>
              <a:buChar char="Ø"/>
              <a:defRPr/>
            </a:pPr>
            <a:r>
              <a:rPr lang="en-GB" dirty="0" err="1" smtClean="0"/>
              <a:t>Ei-osallistuvan</a:t>
            </a:r>
            <a:r>
              <a:rPr lang="en-GB" dirty="0" smtClean="0"/>
              <a:t> </a:t>
            </a:r>
            <a:r>
              <a:rPr lang="en-GB" dirty="0" err="1" smtClean="0"/>
              <a:t>jäsenvaltion</a:t>
            </a:r>
            <a:r>
              <a:rPr lang="en-GB" dirty="0" smtClean="0"/>
              <a:t> </a:t>
            </a:r>
            <a:r>
              <a:rPr lang="en-GB" dirty="0" err="1" smtClean="0"/>
              <a:t>kansalainen</a:t>
            </a:r>
            <a:r>
              <a:rPr lang="en-GB" dirty="0" smtClean="0"/>
              <a:t> </a:t>
            </a:r>
            <a:r>
              <a:rPr lang="en-GB" dirty="0" err="1" smtClean="0"/>
              <a:t>hankkii</a:t>
            </a:r>
            <a:r>
              <a:rPr lang="en-GB" dirty="0" smtClean="0"/>
              <a:t> </a:t>
            </a:r>
            <a:r>
              <a:rPr lang="en-GB" dirty="0" err="1" smtClean="0"/>
              <a:t>petollisella</a:t>
            </a:r>
            <a:r>
              <a:rPr lang="en-GB" dirty="0" smtClean="0"/>
              <a:t> </a:t>
            </a:r>
            <a:r>
              <a:rPr lang="en-GB" dirty="0" err="1" smtClean="0"/>
              <a:t>tavalla</a:t>
            </a:r>
            <a:r>
              <a:rPr lang="en-GB" dirty="0" smtClean="0"/>
              <a:t> </a:t>
            </a:r>
            <a:r>
              <a:rPr lang="en-GB" dirty="0" err="1" smtClean="0"/>
              <a:t>EU:n</a:t>
            </a:r>
            <a:r>
              <a:rPr lang="en-GB" dirty="0" smtClean="0"/>
              <a:t> </a:t>
            </a:r>
            <a:r>
              <a:rPr lang="en-GB" dirty="0" err="1" smtClean="0"/>
              <a:t>varoja</a:t>
            </a:r>
            <a:endParaRPr lang="en-GB" dirty="0"/>
          </a:p>
          <a:p>
            <a:pPr lvl="1" algn="just">
              <a:buFont typeface="Wingdings" panose="05000000000000000000" pitchFamily="2" charset="2"/>
              <a:buChar char="ü"/>
              <a:defRPr/>
            </a:pPr>
            <a:r>
              <a:rPr lang="en-GB" noProof="0" dirty="0" smtClean="0">
                <a:solidFill>
                  <a:schemeClr val="tx1"/>
                </a:solidFill>
              </a:rPr>
              <a:t>EPPO </a:t>
            </a:r>
            <a:r>
              <a:rPr lang="en-GB" noProof="0" dirty="0" err="1" smtClean="0">
                <a:solidFill>
                  <a:schemeClr val="tx1"/>
                </a:solidFill>
              </a:rPr>
              <a:t>voi</a:t>
            </a:r>
            <a:r>
              <a:rPr lang="en-GB" noProof="0" dirty="0" smtClean="0">
                <a:solidFill>
                  <a:schemeClr val="tx1"/>
                </a:solidFill>
              </a:rPr>
              <a:t> </a:t>
            </a:r>
            <a:r>
              <a:rPr lang="en-GB" noProof="0" dirty="0" err="1" smtClean="0">
                <a:solidFill>
                  <a:schemeClr val="tx1"/>
                </a:solidFill>
              </a:rPr>
              <a:t>käyttää</a:t>
            </a:r>
            <a:r>
              <a:rPr lang="en-GB" noProof="0" dirty="0" smtClean="0">
                <a:solidFill>
                  <a:schemeClr val="tx1"/>
                </a:solidFill>
              </a:rPr>
              <a:t> </a:t>
            </a:r>
            <a:r>
              <a:rPr lang="en-GB" noProof="0" dirty="0" err="1" smtClean="0">
                <a:solidFill>
                  <a:schemeClr val="tx1"/>
                </a:solidFill>
              </a:rPr>
              <a:t>toimivaltaansa</a:t>
            </a:r>
            <a:endParaRPr lang="en-GB" noProof="0" dirty="0">
              <a:solidFill>
                <a:schemeClr val="tx1"/>
              </a:solidFill>
            </a:endParaRPr>
          </a:p>
          <a:p>
            <a:pPr algn="just">
              <a:buFont typeface="Wingdings" panose="05000000000000000000" pitchFamily="2" charset="2"/>
              <a:buChar char="Ø"/>
              <a:defRPr/>
            </a:pPr>
            <a:r>
              <a:rPr lang="en-GB" dirty="0" err="1" smtClean="0"/>
              <a:t>Unkarissa</a:t>
            </a:r>
            <a:r>
              <a:rPr lang="en-GB" dirty="0" smtClean="0"/>
              <a:t> </a:t>
            </a:r>
            <a:r>
              <a:rPr lang="en-GB" dirty="0" err="1" smtClean="0"/>
              <a:t>asuva</a:t>
            </a:r>
            <a:r>
              <a:rPr lang="en-GB" dirty="0" smtClean="0"/>
              <a:t> </a:t>
            </a:r>
            <a:r>
              <a:rPr lang="en-GB" dirty="0" err="1" smtClean="0"/>
              <a:t>itävaltalaaainen</a:t>
            </a:r>
            <a:r>
              <a:rPr lang="en-GB" noProof="0" dirty="0" smtClean="0">
                <a:solidFill>
                  <a:schemeClr val="tx1"/>
                </a:solidFill>
              </a:rPr>
              <a:t>, </a:t>
            </a:r>
            <a:r>
              <a:rPr lang="en-GB" noProof="0" dirty="0" err="1" smtClean="0">
                <a:solidFill>
                  <a:schemeClr val="tx1"/>
                </a:solidFill>
              </a:rPr>
              <a:t>tekee</a:t>
            </a:r>
            <a:r>
              <a:rPr lang="en-GB" noProof="0" dirty="0" smtClean="0">
                <a:solidFill>
                  <a:schemeClr val="tx1"/>
                </a:solidFill>
              </a:rPr>
              <a:t> </a:t>
            </a:r>
            <a:r>
              <a:rPr lang="en-GB" noProof="0" dirty="0" err="1" smtClean="0">
                <a:solidFill>
                  <a:schemeClr val="tx1"/>
                </a:solidFill>
              </a:rPr>
              <a:t>avustuspetoksen</a:t>
            </a:r>
            <a:endParaRPr lang="en-GB" dirty="0"/>
          </a:p>
          <a:p>
            <a:pPr lvl="1" algn="just">
              <a:buFont typeface="Wingdings" panose="05000000000000000000" pitchFamily="2" charset="2"/>
              <a:buChar char="ü"/>
              <a:defRPr/>
            </a:pPr>
            <a:r>
              <a:rPr lang="en-GB" dirty="0" err="1" smtClean="0"/>
              <a:t>Itävalta</a:t>
            </a:r>
            <a:r>
              <a:rPr lang="en-GB" dirty="0" smtClean="0"/>
              <a:t> </a:t>
            </a:r>
            <a:r>
              <a:rPr lang="en-GB" dirty="0"/>
              <a:t>= </a:t>
            </a:r>
            <a:r>
              <a:rPr lang="en-GB" dirty="0" err="1" smtClean="0"/>
              <a:t>osallinen</a:t>
            </a:r>
            <a:r>
              <a:rPr lang="en-GB" dirty="0" smtClean="0"/>
              <a:t> </a:t>
            </a:r>
            <a:r>
              <a:rPr lang="en-GB" dirty="0" err="1" smtClean="0"/>
              <a:t>jäsenvaltio</a:t>
            </a:r>
            <a:endParaRPr lang="en-GB" dirty="0"/>
          </a:p>
          <a:p>
            <a:pPr lvl="1" algn="just">
              <a:buFont typeface="Wingdings" panose="05000000000000000000" pitchFamily="2" charset="2"/>
              <a:buChar char="ü"/>
              <a:defRPr/>
            </a:pPr>
            <a:r>
              <a:rPr lang="en-GB" dirty="0" err="1" smtClean="0"/>
              <a:t>Itävallalla</a:t>
            </a:r>
            <a:r>
              <a:rPr lang="en-GB" dirty="0" smtClean="0"/>
              <a:t> on </a:t>
            </a:r>
            <a:r>
              <a:rPr lang="en-GB" dirty="0" err="1" smtClean="0"/>
              <a:t>toimivalta</a:t>
            </a:r>
            <a:r>
              <a:rPr lang="en-GB" dirty="0" smtClean="0"/>
              <a:t> </a:t>
            </a:r>
            <a:r>
              <a:rPr lang="en-GB" dirty="0" err="1" smtClean="0"/>
              <a:t>syyttää</a:t>
            </a:r>
            <a:r>
              <a:rPr lang="en-GB" dirty="0" smtClean="0"/>
              <a:t> </a:t>
            </a:r>
            <a:r>
              <a:rPr lang="en-GB" dirty="0" err="1" smtClean="0"/>
              <a:t>kansalaisiaan</a:t>
            </a:r>
            <a:r>
              <a:rPr lang="en-GB" dirty="0" smtClean="0"/>
              <a:t> </a:t>
            </a:r>
            <a:r>
              <a:rPr lang="en-GB" dirty="0" err="1" smtClean="0"/>
              <a:t>ulkomailla</a:t>
            </a:r>
            <a:r>
              <a:rPr lang="en-GB" dirty="0" smtClean="0"/>
              <a:t> </a:t>
            </a:r>
            <a:r>
              <a:rPr lang="en-GB" dirty="0" err="1" smtClean="0"/>
              <a:t>tehdyistä</a:t>
            </a:r>
            <a:r>
              <a:rPr lang="en-GB" dirty="0" smtClean="0"/>
              <a:t> </a:t>
            </a:r>
            <a:r>
              <a:rPr lang="en-GB" dirty="0" err="1" smtClean="0"/>
              <a:t>rikoksista</a:t>
            </a:r>
            <a:endParaRPr lang="en-GB" dirty="0"/>
          </a:p>
          <a:p>
            <a:pPr lvl="1" algn="just">
              <a:buFont typeface="Wingdings" panose="05000000000000000000" pitchFamily="2" charset="2"/>
              <a:buChar char="ü"/>
              <a:defRPr/>
            </a:pPr>
            <a:r>
              <a:rPr lang="en-GB" dirty="0" smtClean="0"/>
              <a:t>EPPO </a:t>
            </a:r>
            <a:r>
              <a:rPr lang="en-GB" dirty="0" err="1" smtClean="0"/>
              <a:t>voi</a:t>
            </a:r>
            <a:r>
              <a:rPr lang="en-GB" dirty="0" smtClean="0"/>
              <a:t> </a:t>
            </a:r>
            <a:r>
              <a:rPr lang="en-GB" dirty="0" err="1" smtClean="0"/>
              <a:t>käyttää</a:t>
            </a:r>
            <a:r>
              <a:rPr lang="en-GB" dirty="0" smtClean="0"/>
              <a:t> </a:t>
            </a:r>
            <a:r>
              <a:rPr lang="en-GB" dirty="0" err="1" smtClean="0"/>
              <a:t>toimivaltaansa</a:t>
            </a:r>
            <a:endParaRPr lang="en-GB" dirty="0"/>
          </a:p>
          <a:p>
            <a:pPr lvl="1">
              <a:buFont typeface="Wingdings" panose="05000000000000000000" pitchFamily="2" charset="2"/>
              <a:buChar char="ü"/>
              <a:defRPr/>
            </a:pPr>
            <a:endParaRPr lang="en-GB" dirty="0"/>
          </a:p>
          <a:p>
            <a:pPr lvl="1">
              <a:buFont typeface="Wingdings" panose="05000000000000000000" pitchFamily="2" charset="2"/>
              <a:buChar char="ü"/>
              <a:defRPr/>
            </a:pPr>
            <a:endParaRPr lang="en-GB" noProof="0" dirty="0">
              <a:solidFill>
                <a:schemeClr val="tx1"/>
              </a:solidFill>
            </a:endParaRPr>
          </a:p>
          <a:p>
            <a:pPr marL="1371600" lvl="2" indent="-514350">
              <a:defRPr/>
            </a:pPr>
            <a:endParaRPr lang="en-GB" b="1" noProof="0" dirty="0">
              <a:solidFill>
                <a:schemeClr val="tx1"/>
              </a:solidFill>
            </a:endParaRPr>
          </a:p>
          <a:p>
            <a:pPr marL="514350" indent="-514350">
              <a:buFont typeface="+mj-lt"/>
              <a:buAutoNum type="alphaLcPeriod"/>
              <a:defRPr/>
            </a:pPr>
            <a:endParaRPr lang="en-GB"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20</a:t>
            </a:fld>
            <a:endParaRPr lang="fr-FR" altLang="de-DE">
              <a:solidFill>
                <a:schemeClr val="bg1"/>
              </a:solidFill>
            </a:endParaRPr>
          </a:p>
        </p:txBody>
      </p:sp>
    </p:spTree>
    <p:extLst>
      <p:ext uri="{BB962C8B-B14F-4D97-AF65-F5344CB8AC3E}">
        <p14:creationId xmlns:p14="http://schemas.microsoft.com/office/powerpoint/2010/main" val="22623838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6B125-49EA-44F8-B2E0-055A4F022CF8}"/>
              </a:ext>
            </a:extLst>
          </p:cNvPr>
          <p:cNvSpPr>
            <a:spLocks noGrp="1"/>
          </p:cNvSpPr>
          <p:nvPr>
            <p:ph type="title"/>
          </p:nvPr>
        </p:nvSpPr>
        <p:spPr>
          <a:xfrm>
            <a:off x="727668" y="370000"/>
            <a:ext cx="10515600" cy="1325563"/>
          </a:xfrm>
        </p:spPr>
        <p:txBody>
          <a:bodyPr/>
          <a:lstStyle/>
          <a:p>
            <a:r>
              <a:rPr lang="de-DE" b="1" dirty="0" err="1" smtClean="0"/>
              <a:t>Tietojen</a:t>
            </a:r>
            <a:r>
              <a:rPr lang="de-DE" b="1" dirty="0" smtClean="0"/>
              <a:t> </a:t>
            </a:r>
            <a:r>
              <a:rPr lang="de-DE" b="1" dirty="0" err="1" smtClean="0"/>
              <a:t>ilmoittaminen</a:t>
            </a:r>
            <a:r>
              <a:rPr lang="de-DE" b="1" dirty="0" smtClean="0"/>
              <a:t>/</a:t>
            </a:r>
            <a:r>
              <a:rPr lang="de-DE" b="1" dirty="0" err="1" smtClean="0"/>
              <a:t>raportointivelvollisuus</a:t>
            </a:r>
            <a:endParaRPr lang="de-AT" b="1" dirty="0"/>
          </a:p>
        </p:txBody>
      </p:sp>
      <p:sp>
        <p:nvSpPr>
          <p:cNvPr id="3" name="Inhaltsplatzhalter 2">
            <a:extLst>
              <a:ext uri="{FF2B5EF4-FFF2-40B4-BE49-F238E27FC236}">
                <a16:creationId xmlns:a16="http://schemas.microsoft.com/office/drawing/2014/main" id="{71B88F1C-A7FC-4441-98A2-5D6C6A62FCA3}"/>
              </a:ext>
            </a:extLst>
          </p:cNvPr>
          <p:cNvSpPr>
            <a:spLocks noGrp="1"/>
          </p:cNvSpPr>
          <p:nvPr>
            <p:ph idx="1"/>
          </p:nvPr>
        </p:nvSpPr>
        <p:spPr>
          <a:xfrm>
            <a:off x="727668" y="1830103"/>
            <a:ext cx="9883391" cy="4391706"/>
          </a:xfrm>
        </p:spPr>
        <p:txBody>
          <a:bodyPr>
            <a:normAutofit lnSpcReduction="10000"/>
          </a:bodyPr>
          <a:lstStyle/>
          <a:p>
            <a:pPr marL="0" indent="0" algn="just">
              <a:buNone/>
            </a:pPr>
            <a:r>
              <a:rPr lang="de-DE" sz="1600" b="1" dirty="0" err="1" smtClean="0"/>
              <a:t>Artikla</a:t>
            </a:r>
            <a:r>
              <a:rPr lang="de-DE" sz="1600" b="1" dirty="0" smtClean="0"/>
              <a:t> </a:t>
            </a:r>
            <a:r>
              <a:rPr lang="de-DE" sz="1600" b="1" dirty="0"/>
              <a:t>24</a:t>
            </a:r>
          </a:p>
          <a:p>
            <a:pPr marL="0" indent="0" algn="just">
              <a:buNone/>
            </a:pPr>
            <a:r>
              <a:rPr lang="fi-FI" sz="1600" dirty="0"/>
              <a:t>1. </a:t>
            </a:r>
            <a:r>
              <a:rPr lang="fi-FI" sz="1600" dirty="0" smtClean="0"/>
              <a:t>Unionin </a:t>
            </a:r>
            <a:r>
              <a:rPr lang="fi-FI" sz="1600" dirty="0"/>
              <a:t>toimielinten, elinten ja laitosten sekä jäsenvaltioiden sovellettavan kansallisen lainsäädännön mukaisesti toimivaltaisten viranomaisten on ilmoitettava </a:t>
            </a:r>
            <a:r>
              <a:rPr lang="fi-FI" sz="1600" b="1" dirty="0"/>
              <a:t>ilman aiheetonta viivytystä </a:t>
            </a:r>
            <a:r>
              <a:rPr lang="fi-FI" sz="1600" dirty="0" err="1"/>
              <a:t>EPPOlle</a:t>
            </a:r>
            <a:r>
              <a:rPr lang="fi-FI" sz="1600" dirty="0"/>
              <a:t> kaikesta rikollisesta toiminnasta, jonka osalta se voisi käyttää toimivaltaansa 22 artiklan, 25 artiklan 2 kohdan ja 25 artiklan 3 kohdan mukaisesti</a:t>
            </a:r>
            <a:r>
              <a:rPr lang="fi-FI" sz="1600" dirty="0" smtClean="0"/>
              <a:t>.</a:t>
            </a:r>
            <a:endParaRPr lang="fi-FI" sz="1600" dirty="0"/>
          </a:p>
          <a:p>
            <a:pPr marL="0" indent="0" algn="just">
              <a:buNone/>
            </a:pPr>
            <a:r>
              <a:rPr lang="fi-FI" sz="1600" dirty="0"/>
              <a:t>2. </a:t>
            </a:r>
            <a:r>
              <a:rPr lang="fi-FI" sz="1600" dirty="0" smtClean="0"/>
              <a:t>Jos </a:t>
            </a:r>
            <a:r>
              <a:rPr lang="fi-FI" sz="1600" dirty="0"/>
              <a:t>jäsenvaltion oikeus- tai lainvalvontaviranomainen </a:t>
            </a:r>
            <a:r>
              <a:rPr lang="fi-FI" sz="1600" b="1" dirty="0"/>
              <a:t>aloittaa sellaista rikosta koskevan </a:t>
            </a:r>
            <a:r>
              <a:rPr lang="fi-FI" sz="1600" dirty="0"/>
              <a:t>tutkinnan, jonka suhteen EPPO voisi käyttää toimivaltaansa 22 artiklan, 25 artiklan 2 kohdan ja 25 artiklan 3 kohdan mukaisesti, tai jos koska tahansa tutkinnan aloittamisen jälkeen jäsenvaltion toimivaltainen oikeus- tai lainvalvontaviranomainen katsoo, että tutkinta koskee tällaista rikosta, tämän viranomaisen on ilmoitettava tästä ilman aiheetonta viivytystä </a:t>
            </a:r>
            <a:r>
              <a:rPr lang="fi-FI" sz="1600" dirty="0" err="1"/>
              <a:t>EPPOlle</a:t>
            </a:r>
            <a:r>
              <a:rPr lang="fi-FI" sz="1600" dirty="0"/>
              <a:t>, jotta viimeksi mainittu voi päättää, käyttääkö se oikeuttaan ottaa asia käsiteltäväkseen 27 artiklan mukaisesti</a:t>
            </a:r>
            <a:r>
              <a:rPr lang="fi-FI" sz="1600" dirty="0" smtClean="0"/>
              <a:t>.</a:t>
            </a:r>
            <a:endParaRPr lang="fi-FI" sz="1600" dirty="0"/>
          </a:p>
          <a:p>
            <a:pPr marL="0" indent="0" algn="just">
              <a:buNone/>
            </a:pPr>
            <a:r>
              <a:rPr lang="fi-FI" sz="1600" dirty="0"/>
              <a:t>3. </a:t>
            </a:r>
            <a:r>
              <a:rPr lang="fi-FI" sz="1600" dirty="0" smtClean="0"/>
              <a:t>Jos </a:t>
            </a:r>
            <a:r>
              <a:rPr lang="fi-FI" sz="1600" dirty="0"/>
              <a:t>jäsenvaltion oikeus- tai lainvalvontaviranomainen aloittaa rikosta koskevan tutkinnan 22 artiklassa määritellystä rikoksesta ja katsoo, että EPPO ei voisi käyttää toimivaltaansa 25 artiklan 3 kohdan mukaisesti, </a:t>
            </a:r>
            <a:r>
              <a:rPr lang="fi-FI" sz="1600" b="1" dirty="0"/>
              <a:t>sen on ilmoitettava tästä </a:t>
            </a:r>
            <a:r>
              <a:rPr lang="fi-FI" sz="1600" b="1" dirty="0" err="1"/>
              <a:t>EPPOlle</a:t>
            </a:r>
            <a:r>
              <a:rPr lang="fi-FI" sz="1600" dirty="0" smtClean="0"/>
              <a:t>.</a:t>
            </a:r>
            <a:endParaRPr lang="fi-FI" sz="1600" dirty="0"/>
          </a:p>
          <a:p>
            <a:pPr marL="0" indent="0" algn="just">
              <a:buNone/>
            </a:pPr>
            <a:r>
              <a:rPr lang="fi-FI" sz="1600" dirty="0" smtClean="0"/>
              <a:t>4. Ilmoituksen </a:t>
            </a:r>
            <a:r>
              <a:rPr lang="fi-FI" sz="1600" dirty="0"/>
              <a:t>on sisällettävä vähintäänkin </a:t>
            </a:r>
            <a:r>
              <a:rPr lang="fi-FI" sz="1600" b="1" dirty="0"/>
              <a:t>tosiseikkojen kuvaus</a:t>
            </a:r>
            <a:r>
              <a:rPr lang="fi-FI" sz="1600" dirty="0"/>
              <a:t>, mukaan lukien </a:t>
            </a:r>
            <a:r>
              <a:rPr lang="fi-FI" sz="1600" b="1" dirty="0"/>
              <a:t>arvio aiheutuneesta tai todennäköisesti aiheutuvasta vahingosta</a:t>
            </a:r>
            <a:r>
              <a:rPr lang="fi-FI" sz="1600" dirty="0"/>
              <a:t>, mahdollinen </a:t>
            </a:r>
            <a:r>
              <a:rPr lang="fi-FI" sz="1600" b="1" dirty="0"/>
              <a:t>oikeudellinen luokittelu </a:t>
            </a:r>
            <a:r>
              <a:rPr lang="fi-FI" sz="1600" dirty="0"/>
              <a:t>sekä </a:t>
            </a:r>
            <a:r>
              <a:rPr lang="fi-FI" sz="1600" b="1" dirty="0"/>
              <a:t>kaikki saatavilla olevat tiedot </a:t>
            </a:r>
            <a:r>
              <a:rPr lang="fi-FI" sz="1600" dirty="0"/>
              <a:t>mahdollisista uhreista, epäillyistä henkilöistä ja mahdollisista muista asianosaisista</a:t>
            </a:r>
            <a:r>
              <a:rPr lang="fi-FI" sz="1600" dirty="0" smtClean="0"/>
              <a:t>.</a:t>
            </a:r>
            <a:endParaRPr lang="fi-FI" sz="1600" dirty="0"/>
          </a:p>
          <a:p>
            <a:pPr marL="0" indent="0" algn="just">
              <a:buNone/>
            </a:pPr>
            <a:r>
              <a:rPr lang="fi-FI" sz="1600" b="1" dirty="0"/>
              <a:t>5. </a:t>
            </a:r>
            <a:r>
              <a:rPr lang="fi-FI" sz="1600" b="1" dirty="0" err="1" smtClean="0"/>
              <a:t>EPPOlle</a:t>
            </a:r>
            <a:r>
              <a:rPr lang="fi-FI" sz="1600" b="1" dirty="0" smtClean="0"/>
              <a:t> </a:t>
            </a:r>
            <a:r>
              <a:rPr lang="fi-FI" sz="1600" b="1" dirty="0"/>
              <a:t>on ilmoitettava tämän artiklan 1 ja 2 kohdan mukaisesti myös tapauksista, joissa ei ole mahdollista arvioida, täyttyvätkö 25 artiklan 2 kohdassa säädetyt perusteet</a:t>
            </a:r>
            <a:r>
              <a:rPr lang="fi-FI" sz="1600" dirty="0"/>
              <a:t>.</a:t>
            </a:r>
            <a:endParaRPr lang="en-US" sz="1600" b="1" dirty="0"/>
          </a:p>
        </p:txBody>
      </p:sp>
      <p:sp>
        <p:nvSpPr>
          <p:cNvPr id="4" name="Dia számának helye 3">
            <a:extLst>
              <a:ext uri="{FF2B5EF4-FFF2-40B4-BE49-F238E27FC236}">
                <a16:creationId xmlns:a16="http://schemas.microsoft.com/office/drawing/2014/main" id="{F4733221-D31E-48F9-A936-424241B88829}"/>
              </a:ext>
            </a:extLst>
          </p:cNvPr>
          <p:cNvSpPr>
            <a:spLocks noGrp="1"/>
          </p:cNvSpPr>
          <p:nvPr>
            <p:ph type="sldNum" sz="quarter" idx="12"/>
          </p:nvPr>
        </p:nvSpPr>
        <p:spPr/>
        <p:txBody>
          <a:bodyPr/>
          <a:lstStyle/>
          <a:p>
            <a:fld id="{826CE9DA-0CC2-4A9E-A617-0548961698AD}" type="slidenum">
              <a:rPr lang="de-AT" smtClean="0">
                <a:solidFill>
                  <a:schemeClr val="bg1"/>
                </a:solidFill>
              </a:rPr>
              <a:t>21</a:t>
            </a:fld>
            <a:endParaRPr lang="de-AT" dirty="0">
              <a:solidFill>
                <a:schemeClr val="bg1"/>
              </a:solidFill>
            </a:endParaRPr>
          </a:p>
        </p:txBody>
      </p:sp>
    </p:spTree>
    <p:extLst>
      <p:ext uri="{BB962C8B-B14F-4D97-AF65-F5344CB8AC3E}">
        <p14:creationId xmlns:p14="http://schemas.microsoft.com/office/powerpoint/2010/main" val="33874955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6B125-49EA-44F8-B2E0-055A4F022CF8}"/>
              </a:ext>
            </a:extLst>
          </p:cNvPr>
          <p:cNvSpPr>
            <a:spLocks noGrp="1"/>
          </p:cNvSpPr>
          <p:nvPr>
            <p:ph type="title"/>
          </p:nvPr>
        </p:nvSpPr>
        <p:spPr>
          <a:xfrm>
            <a:off x="737716" y="320675"/>
            <a:ext cx="10515600" cy="1325563"/>
          </a:xfrm>
        </p:spPr>
        <p:txBody>
          <a:bodyPr/>
          <a:lstStyle/>
          <a:p>
            <a:r>
              <a:rPr lang="de-DE" b="1" dirty="0" err="1"/>
              <a:t>Tietojen</a:t>
            </a:r>
            <a:r>
              <a:rPr lang="de-DE" b="1" dirty="0"/>
              <a:t> </a:t>
            </a:r>
            <a:r>
              <a:rPr lang="de-DE" b="1" dirty="0" err="1"/>
              <a:t>ilmoittaminen</a:t>
            </a:r>
            <a:r>
              <a:rPr lang="de-DE" b="1" dirty="0"/>
              <a:t>/</a:t>
            </a:r>
            <a:r>
              <a:rPr lang="de-DE" b="1" dirty="0" err="1"/>
              <a:t>raportointivelvollisuus</a:t>
            </a:r>
            <a:endParaRPr lang="de-AT" b="1" dirty="0"/>
          </a:p>
        </p:txBody>
      </p:sp>
      <p:sp>
        <p:nvSpPr>
          <p:cNvPr id="3" name="Inhaltsplatzhalter 2">
            <a:extLst>
              <a:ext uri="{FF2B5EF4-FFF2-40B4-BE49-F238E27FC236}">
                <a16:creationId xmlns:a16="http://schemas.microsoft.com/office/drawing/2014/main" id="{71B88F1C-A7FC-4441-98A2-5D6C6A62FCA3}"/>
              </a:ext>
            </a:extLst>
          </p:cNvPr>
          <p:cNvSpPr>
            <a:spLocks noGrp="1"/>
          </p:cNvSpPr>
          <p:nvPr>
            <p:ph idx="1"/>
          </p:nvPr>
        </p:nvSpPr>
        <p:spPr>
          <a:xfrm>
            <a:off x="737716" y="1646238"/>
            <a:ext cx="9873343" cy="4530725"/>
          </a:xfrm>
        </p:spPr>
        <p:txBody>
          <a:bodyPr>
            <a:normAutofit fontScale="47500" lnSpcReduction="20000"/>
          </a:bodyPr>
          <a:lstStyle/>
          <a:p>
            <a:pPr marL="0" indent="0" algn="just">
              <a:buNone/>
            </a:pPr>
            <a:r>
              <a:rPr lang="de-DE" sz="4200" b="1" dirty="0" err="1" smtClean="0"/>
              <a:t>Artikla</a:t>
            </a:r>
            <a:r>
              <a:rPr lang="de-DE" sz="4200" b="1" dirty="0" smtClean="0"/>
              <a:t> 24</a:t>
            </a:r>
          </a:p>
          <a:p>
            <a:pPr marL="0" indent="0" algn="just">
              <a:buNone/>
            </a:pPr>
            <a:r>
              <a:rPr lang="fi-FI" sz="3800" dirty="0"/>
              <a:t>6.   EPPO rekisteröi ja todentaa sille toimitetut tiedot sisäisen työjärjestyksensä mukaisesti. Todentamisella arvioidaan 1 ja 2 kohdan mukaisesti toimitettujen tietojen pohjalta, onko perusteita aloittaa tutkinta tai käyttää oikeutta ottaa asia käsiteltäväksi.</a:t>
            </a:r>
          </a:p>
          <a:p>
            <a:pPr marL="0" indent="0" algn="just">
              <a:buNone/>
            </a:pPr>
            <a:r>
              <a:rPr lang="fi-FI" sz="3800" dirty="0" smtClean="0"/>
              <a:t>7</a:t>
            </a:r>
            <a:r>
              <a:rPr lang="fi-FI" sz="3800" dirty="0"/>
              <a:t>.   Jos EPPO päättää todentamisen jälkeen, että tutkinnan aloittamiselle 26 artiklan mukaisesti tai asian käsiteltäväksi ottamista koskevan oikeuden käyttämiselle 27 artiklan mukaisesti ei ole perusteita, se kirjaa perustelut asianhallintajärjestelmään.</a:t>
            </a:r>
          </a:p>
          <a:p>
            <a:pPr marL="0" indent="0" algn="just">
              <a:buNone/>
            </a:pPr>
            <a:r>
              <a:rPr lang="fi-FI" sz="3800" dirty="0" smtClean="0"/>
              <a:t>EPPO </a:t>
            </a:r>
            <a:r>
              <a:rPr lang="fi-FI" sz="3800" dirty="0"/>
              <a:t>tiedottaa asiasta rikollisesta toiminnasta 1 tai 2 kohdan mukaisesti ilmoittaneelle viranomaiselle ja rikoksen uhreille sekä, jos kansallisessa lainsäädännössä niin säädetään, muille rikollisesta toiminnasta ilmoittaneille henkilöille.</a:t>
            </a:r>
          </a:p>
          <a:p>
            <a:pPr marL="0" indent="0" algn="just">
              <a:buNone/>
            </a:pPr>
            <a:r>
              <a:rPr lang="fi-FI" sz="3800" dirty="0" smtClean="0"/>
              <a:t>8</a:t>
            </a:r>
            <a:r>
              <a:rPr lang="fi-FI" sz="3800" dirty="0"/>
              <a:t>.   Jos </a:t>
            </a:r>
            <a:r>
              <a:rPr lang="fi-FI" sz="3800" dirty="0" err="1"/>
              <a:t>EPPOn</a:t>
            </a:r>
            <a:r>
              <a:rPr lang="fi-FI" sz="3800" dirty="0"/>
              <a:t> tietoon tulee, että on mahdollisesti tehty rikos, joka ei kuulu </a:t>
            </a:r>
            <a:r>
              <a:rPr lang="fi-FI" sz="3800" dirty="0" err="1"/>
              <a:t>EPPOn</a:t>
            </a:r>
            <a:r>
              <a:rPr lang="fi-FI" sz="3800" dirty="0"/>
              <a:t> toimivaltaan, se ilmoittaa asiasta toimivaltaisille kansallisille viranomaisille ilman aiheetonta viivytystä ja toimittaa niille kaikki merkitykselliset todisteet.</a:t>
            </a:r>
          </a:p>
          <a:p>
            <a:pPr marL="0" indent="0" algn="just">
              <a:buNone/>
            </a:pPr>
            <a:r>
              <a:rPr lang="fi-FI" sz="3800" dirty="0" smtClean="0"/>
              <a:t>9</a:t>
            </a:r>
            <a:r>
              <a:rPr lang="fi-FI" sz="3800" dirty="0"/>
              <a:t>.   EPPO voi pyytää erityistapauksissa unionin toimielimiltä, elimiltä ja laitoksilta sekä jäsenvaltioiden viranomaisilta lisätietoja. Pyydetyt tiedot voivat koskea rikkomisia, jotka ovat vahingoittaneet unionin taloudellisia etuja mutta jotka eivät kuulu 25 artiklan 2 kohdan mukaiseen </a:t>
            </a:r>
            <a:r>
              <a:rPr lang="fi-FI" sz="3800" dirty="0" err="1"/>
              <a:t>EPPOn</a:t>
            </a:r>
            <a:r>
              <a:rPr lang="fi-FI" sz="3800" dirty="0"/>
              <a:t> toimivaltaan.</a:t>
            </a:r>
          </a:p>
          <a:p>
            <a:pPr marL="0" indent="0" algn="just">
              <a:buNone/>
            </a:pPr>
            <a:r>
              <a:rPr lang="fi-FI" sz="3800" dirty="0" smtClean="0"/>
              <a:t>10</a:t>
            </a:r>
            <a:r>
              <a:rPr lang="fi-FI" sz="3800" dirty="0"/>
              <a:t>.   EPPO voi pyytää muita tietoja, jotta kollegio voisi 9 artiklan 2 kohdan mukaisesti antaa yleisiä ohjeita siitä, miten tulkita velvollisuutta ilmoittaa </a:t>
            </a:r>
            <a:r>
              <a:rPr lang="fi-FI" sz="3800" dirty="0" err="1"/>
              <a:t>EPPOlle</a:t>
            </a:r>
            <a:r>
              <a:rPr lang="fi-FI" sz="3800" dirty="0"/>
              <a:t> 25 artiklan 2 kohdan soveltamisalaan kuuluvista asioista.</a:t>
            </a:r>
            <a:endParaRPr lang="en-US" sz="3800" dirty="0"/>
          </a:p>
        </p:txBody>
      </p:sp>
      <p:sp>
        <p:nvSpPr>
          <p:cNvPr id="4" name="Dia számának helye 3">
            <a:extLst>
              <a:ext uri="{FF2B5EF4-FFF2-40B4-BE49-F238E27FC236}">
                <a16:creationId xmlns:a16="http://schemas.microsoft.com/office/drawing/2014/main" id="{806A8E92-7596-4A04-B119-3A60B2CC3485}"/>
              </a:ext>
            </a:extLst>
          </p:cNvPr>
          <p:cNvSpPr>
            <a:spLocks noGrp="1"/>
          </p:cNvSpPr>
          <p:nvPr>
            <p:ph type="sldNum" sz="quarter" idx="12"/>
          </p:nvPr>
        </p:nvSpPr>
        <p:spPr/>
        <p:txBody>
          <a:bodyPr/>
          <a:lstStyle/>
          <a:p>
            <a:fld id="{826CE9DA-0CC2-4A9E-A617-0548961698AD}" type="slidenum">
              <a:rPr lang="de-AT" smtClean="0">
                <a:solidFill>
                  <a:schemeClr val="bg1"/>
                </a:solidFill>
              </a:rPr>
              <a:t>22</a:t>
            </a:fld>
            <a:endParaRPr lang="de-AT" dirty="0">
              <a:solidFill>
                <a:schemeClr val="bg1"/>
              </a:solidFill>
            </a:endParaRPr>
          </a:p>
        </p:txBody>
      </p:sp>
    </p:spTree>
    <p:extLst>
      <p:ext uri="{BB962C8B-B14F-4D97-AF65-F5344CB8AC3E}">
        <p14:creationId xmlns:p14="http://schemas.microsoft.com/office/powerpoint/2010/main" val="29142713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p:txBody>
          <a:bodyPr>
            <a:normAutofit/>
          </a:bodyPr>
          <a:lstStyle/>
          <a:p>
            <a:r>
              <a:rPr lang="en-GB" altLang="de-DE" b="1" noProof="0" dirty="0" err="1" smtClean="0"/>
              <a:t>Tietojen</a:t>
            </a:r>
            <a:r>
              <a:rPr lang="en-GB" altLang="de-DE" b="1" noProof="0" dirty="0" smtClean="0"/>
              <a:t> </a:t>
            </a:r>
            <a:r>
              <a:rPr lang="en-GB" altLang="de-DE" b="1" noProof="0" dirty="0" err="1" smtClean="0"/>
              <a:t>ilmoittaminen</a:t>
            </a:r>
            <a:r>
              <a:rPr lang="en-GB" altLang="de-DE" b="1" noProof="0" dirty="0" smtClean="0"/>
              <a:t>(</a:t>
            </a:r>
            <a:r>
              <a:rPr lang="en-GB" altLang="de-DE" b="1" noProof="0" dirty="0" err="1" smtClean="0"/>
              <a:t>Artikla</a:t>
            </a:r>
            <a:r>
              <a:rPr lang="en-GB" altLang="de-DE" b="1" noProof="0" dirty="0" smtClean="0"/>
              <a:t> </a:t>
            </a:r>
            <a:r>
              <a:rPr lang="en-GB" altLang="de-DE" b="1" noProof="0" dirty="0"/>
              <a:t>24)</a:t>
            </a:r>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23</a:t>
            </a:fld>
            <a:endParaRPr lang="fr-FR" altLang="de-DE">
              <a:solidFill>
                <a:schemeClr val="bg1"/>
              </a:solidFill>
            </a:endParaRPr>
          </a:p>
        </p:txBody>
      </p:sp>
      <p:sp>
        <p:nvSpPr>
          <p:cNvPr id="5" name="Rechteck 4">
            <a:extLst>
              <a:ext uri="{FF2B5EF4-FFF2-40B4-BE49-F238E27FC236}">
                <a16:creationId xmlns:a16="http://schemas.microsoft.com/office/drawing/2014/main" id="{DB7698CA-52C5-4114-937D-07EC17E17083}"/>
              </a:ext>
            </a:extLst>
          </p:cNvPr>
          <p:cNvSpPr/>
          <p:nvPr/>
        </p:nvSpPr>
        <p:spPr>
          <a:xfrm>
            <a:off x="967921" y="4566089"/>
            <a:ext cx="3479800" cy="92841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a:t>EPPO</a:t>
            </a:r>
          </a:p>
          <a:p>
            <a:pPr algn="ctr"/>
            <a:r>
              <a:rPr lang="de-AT" dirty="0" err="1" smtClean="0"/>
              <a:t>Keskusvirasto</a:t>
            </a:r>
            <a:endParaRPr lang="de-AT" dirty="0"/>
          </a:p>
        </p:txBody>
      </p:sp>
      <p:sp>
        <p:nvSpPr>
          <p:cNvPr id="6" name="Rechteck 5">
            <a:extLst>
              <a:ext uri="{FF2B5EF4-FFF2-40B4-BE49-F238E27FC236}">
                <a16:creationId xmlns:a16="http://schemas.microsoft.com/office/drawing/2014/main" id="{E4275326-4E0D-4D9E-8ADF-878F2FCEEA5E}"/>
              </a:ext>
            </a:extLst>
          </p:cNvPr>
          <p:cNvSpPr/>
          <p:nvPr/>
        </p:nvSpPr>
        <p:spPr>
          <a:xfrm>
            <a:off x="6809921" y="4566089"/>
            <a:ext cx="3601357" cy="92841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err="1" smtClean="0"/>
              <a:t>Käsitttelevä</a:t>
            </a:r>
            <a:r>
              <a:rPr lang="de-AT" dirty="0" smtClean="0"/>
              <a:t> EDP</a:t>
            </a:r>
            <a:endParaRPr lang="de-AT" dirty="0"/>
          </a:p>
        </p:txBody>
      </p:sp>
      <p:sp>
        <p:nvSpPr>
          <p:cNvPr id="7" name="Rechteck 6">
            <a:extLst>
              <a:ext uri="{FF2B5EF4-FFF2-40B4-BE49-F238E27FC236}">
                <a16:creationId xmlns:a16="http://schemas.microsoft.com/office/drawing/2014/main" id="{4ECDEAE5-2894-43AB-AA86-BDEEEE1CF4A8}"/>
              </a:ext>
            </a:extLst>
          </p:cNvPr>
          <p:cNvSpPr/>
          <p:nvPr/>
        </p:nvSpPr>
        <p:spPr>
          <a:xfrm>
            <a:off x="7291251" y="1747520"/>
            <a:ext cx="2690949" cy="6705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err="1" smtClean="0"/>
              <a:t>Kansallinen</a:t>
            </a:r>
            <a:r>
              <a:rPr lang="de-AT" dirty="0" smtClean="0"/>
              <a:t> </a:t>
            </a:r>
            <a:r>
              <a:rPr lang="de-AT" dirty="0" err="1" smtClean="0"/>
              <a:t>taso</a:t>
            </a:r>
            <a:endParaRPr lang="de-AT" dirty="0"/>
          </a:p>
        </p:txBody>
      </p:sp>
      <p:sp>
        <p:nvSpPr>
          <p:cNvPr id="9" name="Ellipse 8">
            <a:extLst>
              <a:ext uri="{FF2B5EF4-FFF2-40B4-BE49-F238E27FC236}">
                <a16:creationId xmlns:a16="http://schemas.microsoft.com/office/drawing/2014/main" id="{F034F1B3-5198-448B-A9A9-2FD5DB69499B}"/>
              </a:ext>
            </a:extLst>
          </p:cNvPr>
          <p:cNvSpPr/>
          <p:nvPr/>
        </p:nvSpPr>
        <p:spPr>
          <a:xfrm>
            <a:off x="5918200" y="2641600"/>
            <a:ext cx="2324100" cy="11023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err="1" smtClean="0"/>
              <a:t>Hallinnolliset</a:t>
            </a:r>
            <a:r>
              <a:rPr lang="de-AT" dirty="0" smtClean="0"/>
              <a:t> </a:t>
            </a:r>
            <a:r>
              <a:rPr lang="de-AT" dirty="0" err="1" smtClean="0"/>
              <a:t>viranomaiset</a:t>
            </a:r>
            <a:endParaRPr lang="de-AT" dirty="0"/>
          </a:p>
        </p:txBody>
      </p:sp>
      <p:sp>
        <p:nvSpPr>
          <p:cNvPr id="10" name="Ellipse 9">
            <a:extLst>
              <a:ext uri="{FF2B5EF4-FFF2-40B4-BE49-F238E27FC236}">
                <a16:creationId xmlns:a16="http://schemas.microsoft.com/office/drawing/2014/main" id="{9E9EA637-CA3E-451E-975D-ECF35E58363A}"/>
              </a:ext>
            </a:extLst>
          </p:cNvPr>
          <p:cNvSpPr/>
          <p:nvPr/>
        </p:nvSpPr>
        <p:spPr>
          <a:xfrm>
            <a:off x="9029700" y="2641600"/>
            <a:ext cx="2324100" cy="11023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err="1" smtClean="0"/>
              <a:t>Oikeus</a:t>
            </a:r>
            <a:r>
              <a:rPr lang="de-AT" dirty="0" smtClean="0"/>
              <a:t>-ja </a:t>
            </a:r>
            <a:r>
              <a:rPr lang="de-AT" dirty="0" err="1" smtClean="0"/>
              <a:t>esitutkintaviranomaiset</a:t>
            </a:r>
            <a:endParaRPr lang="de-AT" dirty="0"/>
          </a:p>
        </p:txBody>
      </p:sp>
      <p:cxnSp>
        <p:nvCxnSpPr>
          <p:cNvPr id="13" name="Gerade Verbindung mit Pfeil 12">
            <a:extLst>
              <a:ext uri="{FF2B5EF4-FFF2-40B4-BE49-F238E27FC236}">
                <a16:creationId xmlns:a16="http://schemas.microsoft.com/office/drawing/2014/main" id="{B4E09BFE-9C85-4381-A77D-DB77FF61CBB7}"/>
              </a:ext>
            </a:extLst>
          </p:cNvPr>
          <p:cNvCxnSpPr>
            <a:cxnSpLocks/>
          </p:cNvCxnSpPr>
          <p:nvPr/>
        </p:nvCxnSpPr>
        <p:spPr>
          <a:xfrm>
            <a:off x="8432800" y="3192756"/>
            <a:ext cx="4572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Gerade Verbindung mit Pfeil 14">
            <a:extLst>
              <a:ext uri="{FF2B5EF4-FFF2-40B4-BE49-F238E27FC236}">
                <a16:creationId xmlns:a16="http://schemas.microsoft.com/office/drawing/2014/main" id="{D2858DEE-A0D0-42B2-AF38-832F7E00455C}"/>
              </a:ext>
            </a:extLst>
          </p:cNvPr>
          <p:cNvCxnSpPr/>
          <p:nvPr/>
        </p:nvCxnSpPr>
        <p:spPr>
          <a:xfrm flipH="1">
            <a:off x="9162143" y="3824891"/>
            <a:ext cx="647700" cy="5461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Gerade Verbindung mit Pfeil 16">
            <a:extLst>
              <a:ext uri="{FF2B5EF4-FFF2-40B4-BE49-F238E27FC236}">
                <a16:creationId xmlns:a16="http://schemas.microsoft.com/office/drawing/2014/main" id="{7601AB3C-98AD-4180-B08D-4400B28D3DA5}"/>
              </a:ext>
            </a:extLst>
          </p:cNvPr>
          <p:cNvCxnSpPr/>
          <p:nvPr/>
        </p:nvCxnSpPr>
        <p:spPr>
          <a:xfrm>
            <a:off x="7291251" y="3926491"/>
            <a:ext cx="709749" cy="444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Rechteck 19">
            <a:extLst>
              <a:ext uri="{FF2B5EF4-FFF2-40B4-BE49-F238E27FC236}">
                <a16:creationId xmlns:a16="http://schemas.microsoft.com/office/drawing/2014/main" id="{AD9A77FF-0BCF-40EA-9948-005F3A4E92B4}"/>
              </a:ext>
            </a:extLst>
          </p:cNvPr>
          <p:cNvSpPr/>
          <p:nvPr/>
        </p:nvSpPr>
        <p:spPr>
          <a:xfrm>
            <a:off x="5676900" y="5905278"/>
            <a:ext cx="2324100" cy="5852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err="1" smtClean="0"/>
              <a:t>Aloittaa</a:t>
            </a:r>
            <a:r>
              <a:rPr lang="de-AT" dirty="0" smtClean="0"/>
              <a:t> </a:t>
            </a:r>
            <a:r>
              <a:rPr lang="de-AT" dirty="0" err="1" smtClean="0"/>
              <a:t>tutkinnan</a:t>
            </a:r>
            <a:endParaRPr lang="de-AT" dirty="0"/>
          </a:p>
          <a:p>
            <a:pPr algn="ctr"/>
            <a:r>
              <a:rPr lang="de-AT" dirty="0"/>
              <a:t>Art. 26/1</a:t>
            </a:r>
          </a:p>
        </p:txBody>
      </p:sp>
      <p:sp>
        <p:nvSpPr>
          <p:cNvPr id="21" name="Rechteck 20">
            <a:extLst>
              <a:ext uri="{FF2B5EF4-FFF2-40B4-BE49-F238E27FC236}">
                <a16:creationId xmlns:a16="http://schemas.microsoft.com/office/drawing/2014/main" id="{185DCBC8-0986-4701-9ABA-6FF376B89F4D}"/>
              </a:ext>
            </a:extLst>
          </p:cNvPr>
          <p:cNvSpPr/>
          <p:nvPr/>
        </p:nvSpPr>
        <p:spPr>
          <a:xfrm>
            <a:off x="9029700" y="5905278"/>
            <a:ext cx="2324100" cy="58529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err="1" smtClean="0"/>
              <a:t>Ottaa</a:t>
            </a:r>
            <a:r>
              <a:rPr lang="de-AT" dirty="0" smtClean="0"/>
              <a:t> </a:t>
            </a:r>
            <a:r>
              <a:rPr lang="de-AT" dirty="0" err="1" smtClean="0"/>
              <a:t>tutkinnan</a:t>
            </a:r>
            <a:endParaRPr lang="de-AT" dirty="0"/>
          </a:p>
          <a:p>
            <a:pPr algn="ctr"/>
            <a:r>
              <a:rPr lang="de-AT" dirty="0"/>
              <a:t>Art. 27/1 and 5</a:t>
            </a:r>
          </a:p>
        </p:txBody>
      </p:sp>
      <p:cxnSp>
        <p:nvCxnSpPr>
          <p:cNvPr id="23" name="Gerade Verbindung mit Pfeil 22">
            <a:extLst>
              <a:ext uri="{FF2B5EF4-FFF2-40B4-BE49-F238E27FC236}">
                <a16:creationId xmlns:a16="http://schemas.microsoft.com/office/drawing/2014/main" id="{E6806E6F-AF8D-456E-824A-EDD6EBD6CD4C}"/>
              </a:ext>
            </a:extLst>
          </p:cNvPr>
          <p:cNvCxnSpPr>
            <a:cxnSpLocks/>
          </p:cNvCxnSpPr>
          <p:nvPr/>
        </p:nvCxnSpPr>
        <p:spPr>
          <a:xfrm flipH="1">
            <a:off x="7447644" y="5577469"/>
            <a:ext cx="794656" cy="28297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 name="Gerade Verbindung mit Pfeil 24">
            <a:extLst>
              <a:ext uri="{FF2B5EF4-FFF2-40B4-BE49-F238E27FC236}">
                <a16:creationId xmlns:a16="http://schemas.microsoft.com/office/drawing/2014/main" id="{325BA354-76D3-415A-9E77-579CCC71243D}"/>
              </a:ext>
            </a:extLst>
          </p:cNvPr>
          <p:cNvCxnSpPr/>
          <p:nvPr/>
        </p:nvCxnSpPr>
        <p:spPr>
          <a:xfrm>
            <a:off x="9245600" y="5537980"/>
            <a:ext cx="698500" cy="3238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Ellipse 28">
            <a:extLst>
              <a:ext uri="{FF2B5EF4-FFF2-40B4-BE49-F238E27FC236}">
                <a16:creationId xmlns:a16="http://schemas.microsoft.com/office/drawing/2014/main" id="{89B394B4-F27A-49BD-9989-2F193ABFE4C1}"/>
              </a:ext>
            </a:extLst>
          </p:cNvPr>
          <p:cNvSpPr/>
          <p:nvPr/>
        </p:nvSpPr>
        <p:spPr>
          <a:xfrm>
            <a:off x="1367971" y="2641600"/>
            <a:ext cx="2679700" cy="11023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err="1" smtClean="0"/>
              <a:t>EU:n</a:t>
            </a:r>
            <a:r>
              <a:rPr lang="de-AT" dirty="0" smtClean="0"/>
              <a:t> </a:t>
            </a:r>
            <a:r>
              <a:rPr lang="de-AT" dirty="0" err="1" smtClean="0"/>
              <a:t>istituutiot</a:t>
            </a:r>
            <a:r>
              <a:rPr lang="de-AT" dirty="0" smtClean="0"/>
              <a:t> </a:t>
            </a:r>
            <a:r>
              <a:rPr lang="de-AT" dirty="0" err="1" smtClean="0"/>
              <a:t>jne</a:t>
            </a:r>
            <a:r>
              <a:rPr lang="de-AT" dirty="0" smtClean="0"/>
              <a:t>.</a:t>
            </a:r>
            <a:endParaRPr lang="de-AT" dirty="0"/>
          </a:p>
        </p:txBody>
      </p:sp>
      <p:sp>
        <p:nvSpPr>
          <p:cNvPr id="30" name="Rechteck 29">
            <a:extLst>
              <a:ext uri="{FF2B5EF4-FFF2-40B4-BE49-F238E27FC236}">
                <a16:creationId xmlns:a16="http://schemas.microsoft.com/office/drawing/2014/main" id="{E3612ECD-8850-400D-A0C5-2545CB7BA9EE}"/>
              </a:ext>
            </a:extLst>
          </p:cNvPr>
          <p:cNvSpPr/>
          <p:nvPr/>
        </p:nvSpPr>
        <p:spPr>
          <a:xfrm>
            <a:off x="1614260" y="1747521"/>
            <a:ext cx="2690949" cy="6705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smtClean="0"/>
              <a:t>EU </a:t>
            </a:r>
            <a:r>
              <a:rPr lang="de-AT" dirty="0" smtClean="0"/>
              <a:t>- </a:t>
            </a:r>
            <a:r>
              <a:rPr lang="de-AT" dirty="0" err="1" smtClean="0"/>
              <a:t>t</a:t>
            </a:r>
            <a:r>
              <a:rPr lang="de-AT" dirty="0" err="1" smtClean="0"/>
              <a:t>aso</a:t>
            </a:r>
            <a:endParaRPr lang="de-AT" dirty="0"/>
          </a:p>
        </p:txBody>
      </p:sp>
      <p:sp>
        <p:nvSpPr>
          <p:cNvPr id="31" name="Ellipse 30">
            <a:extLst>
              <a:ext uri="{FF2B5EF4-FFF2-40B4-BE49-F238E27FC236}">
                <a16:creationId xmlns:a16="http://schemas.microsoft.com/office/drawing/2014/main" id="{198A2EA0-6F82-47DD-8188-62229E1CA446}"/>
              </a:ext>
            </a:extLst>
          </p:cNvPr>
          <p:cNvSpPr/>
          <p:nvPr/>
        </p:nvSpPr>
        <p:spPr>
          <a:xfrm>
            <a:off x="3753304" y="3731186"/>
            <a:ext cx="1028700" cy="47248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a:t>OLAF</a:t>
            </a:r>
          </a:p>
        </p:txBody>
      </p:sp>
      <p:sp>
        <p:nvSpPr>
          <p:cNvPr id="32" name="Pfeil: nach links und rechts 31">
            <a:extLst>
              <a:ext uri="{FF2B5EF4-FFF2-40B4-BE49-F238E27FC236}">
                <a16:creationId xmlns:a16="http://schemas.microsoft.com/office/drawing/2014/main" id="{11558871-362A-4336-8FD9-80AD0889FF4A}"/>
              </a:ext>
            </a:extLst>
          </p:cNvPr>
          <p:cNvSpPr/>
          <p:nvPr/>
        </p:nvSpPr>
        <p:spPr>
          <a:xfrm>
            <a:off x="4623480" y="1690688"/>
            <a:ext cx="2324100" cy="819233"/>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sz="1600" dirty="0"/>
              <a:t>Art. 22, 25/2 and 3</a:t>
            </a:r>
          </a:p>
        </p:txBody>
      </p:sp>
      <p:cxnSp>
        <p:nvCxnSpPr>
          <p:cNvPr id="36" name="Gerade Verbindung mit Pfeil 35">
            <a:extLst>
              <a:ext uri="{FF2B5EF4-FFF2-40B4-BE49-F238E27FC236}">
                <a16:creationId xmlns:a16="http://schemas.microsoft.com/office/drawing/2014/main" id="{3B595CFB-02C7-47BB-BCA4-68F1E6E9FEF1}"/>
              </a:ext>
            </a:extLst>
          </p:cNvPr>
          <p:cNvCxnSpPr/>
          <p:nvPr/>
        </p:nvCxnSpPr>
        <p:spPr>
          <a:xfrm>
            <a:off x="2706007" y="3823946"/>
            <a:ext cx="0" cy="6960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8" name="Gerade Verbindung mit Pfeil 37">
            <a:extLst>
              <a:ext uri="{FF2B5EF4-FFF2-40B4-BE49-F238E27FC236}">
                <a16:creationId xmlns:a16="http://schemas.microsoft.com/office/drawing/2014/main" id="{F0E36C1D-6824-4348-8507-D53C32D0299D}"/>
              </a:ext>
            </a:extLst>
          </p:cNvPr>
          <p:cNvCxnSpPr>
            <a:cxnSpLocks/>
          </p:cNvCxnSpPr>
          <p:nvPr/>
        </p:nvCxnSpPr>
        <p:spPr>
          <a:xfrm>
            <a:off x="4047671" y="3505125"/>
            <a:ext cx="219983" cy="13422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0" name="Gerade Verbindung mit Pfeil 39">
            <a:extLst>
              <a:ext uri="{FF2B5EF4-FFF2-40B4-BE49-F238E27FC236}">
                <a16:creationId xmlns:a16="http://schemas.microsoft.com/office/drawing/2014/main" id="{2BFA42E4-2CC3-4AE3-BB75-A30ED107BF66}"/>
              </a:ext>
            </a:extLst>
          </p:cNvPr>
          <p:cNvCxnSpPr/>
          <p:nvPr/>
        </p:nvCxnSpPr>
        <p:spPr>
          <a:xfrm flipH="1">
            <a:off x="2964518" y="4121307"/>
            <a:ext cx="770300" cy="355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4" name="Verbinder: gewinkelt 43">
            <a:extLst>
              <a:ext uri="{FF2B5EF4-FFF2-40B4-BE49-F238E27FC236}">
                <a16:creationId xmlns:a16="http://schemas.microsoft.com/office/drawing/2014/main" id="{DF99B6F3-85FA-4FB6-A314-37BF4D50810E}"/>
              </a:ext>
            </a:extLst>
          </p:cNvPr>
          <p:cNvCxnSpPr>
            <a:cxnSpLocks/>
          </p:cNvCxnSpPr>
          <p:nvPr/>
        </p:nvCxnSpPr>
        <p:spPr>
          <a:xfrm>
            <a:off x="4236903" y="3142048"/>
            <a:ext cx="2266948" cy="1754181"/>
          </a:xfrm>
          <a:prstGeom prst="bentConnector3">
            <a:avLst/>
          </a:prstGeom>
          <a:ln>
            <a:tailEnd type="triangle"/>
          </a:ln>
        </p:spPr>
        <p:style>
          <a:lnRef idx="3">
            <a:schemeClr val="dk1"/>
          </a:lnRef>
          <a:fillRef idx="0">
            <a:schemeClr val="dk1"/>
          </a:fillRef>
          <a:effectRef idx="2">
            <a:schemeClr val="dk1"/>
          </a:effectRef>
          <a:fontRef idx="minor">
            <a:schemeClr val="tx1"/>
          </a:fontRef>
        </p:style>
      </p:cxnSp>
      <p:cxnSp>
        <p:nvCxnSpPr>
          <p:cNvPr id="50" name="Gerade Verbindung mit Pfeil 49">
            <a:extLst>
              <a:ext uri="{FF2B5EF4-FFF2-40B4-BE49-F238E27FC236}">
                <a16:creationId xmlns:a16="http://schemas.microsoft.com/office/drawing/2014/main" id="{1E7F1DE6-2E63-41EC-8EB4-F1723B9F13E9}"/>
              </a:ext>
            </a:extLst>
          </p:cNvPr>
          <p:cNvCxnSpPr>
            <a:cxnSpLocks/>
          </p:cNvCxnSpPr>
          <p:nvPr/>
        </p:nvCxnSpPr>
        <p:spPr>
          <a:xfrm>
            <a:off x="4678962" y="5130800"/>
            <a:ext cx="184423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4" name="Gerade Verbindung mit Pfeil 53">
            <a:extLst>
              <a:ext uri="{FF2B5EF4-FFF2-40B4-BE49-F238E27FC236}">
                <a16:creationId xmlns:a16="http://schemas.microsoft.com/office/drawing/2014/main" id="{B0C67822-BC55-4615-B3A0-2C634F5B9B04}"/>
              </a:ext>
            </a:extLst>
          </p:cNvPr>
          <p:cNvCxnSpPr/>
          <p:nvPr/>
        </p:nvCxnSpPr>
        <p:spPr>
          <a:xfrm flipV="1">
            <a:off x="9613900" y="3926491"/>
            <a:ext cx="622300" cy="55041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5" name="Textfeld 54">
            <a:extLst>
              <a:ext uri="{FF2B5EF4-FFF2-40B4-BE49-F238E27FC236}">
                <a16:creationId xmlns:a16="http://schemas.microsoft.com/office/drawing/2014/main" id="{6B735DD7-FC01-48F6-9681-C3480F4AD67E}"/>
              </a:ext>
            </a:extLst>
          </p:cNvPr>
          <p:cNvSpPr txBox="1"/>
          <p:nvPr/>
        </p:nvSpPr>
        <p:spPr>
          <a:xfrm>
            <a:off x="10302875" y="3799437"/>
            <a:ext cx="1336221" cy="738664"/>
          </a:xfrm>
          <a:prstGeom prst="rect">
            <a:avLst/>
          </a:prstGeom>
          <a:noFill/>
        </p:spPr>
        <p:txBody>
          <a:bodyPr wrap="square" rtlCol="0">
            <a:spAutoFit/>
          </a:bodyPr>
          <a:lstStyle/>
          <a:p>
            <a:r>
              <a:rPr lang="de-AT" sz="1400" dirty="0" smtClean="0"/>
              <a:t>EPPO ei </a:t>
            </a:r>
            <a:r>
              <a:rPr lang="de-AT" sz="1400" dirty="0" err="1" smtClean="0"/>
              <a:t>toimivaltainen</a:t>
            </a:r>
            <a:endParaRPr lang="de-AT" sz="1400" dirty="0"/>
          </a:p>
          <a:p>
            <a:r>
              <a:rPr lang="de-AT" sz="1400" dirty="0"/>
              <a:t>Art. 24/8</a:t>
            </a:r>
          </a:p>
        </p:txBody>
      </p:sp>
    </p:spTree>
    <p:extLst>
      <p:ext uri="{BB962C8B-B14F-4D97-AF65-F5344CB8AC3E}">
        <p14:creationId xmlns:p14="http://schemas.microsoft.com/office/powerpoint/2010/main" val="34164616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27668" y="294786"/>
            <a:ext cx="10515600" cy="1325563"/>
          </a:xfrm>
        </p:spPr>
        <p:txBody>
          <a:bodyPr>
            <a:normAutofit/>
          </a:bodyPr>
          <a:lstStyle/>
          <a:p>
            <a:r>
              <a:rPr lang="en-GB" altLang="de-DE" b="1" noProof="0" dirty="0" err="1" smtClean="0"/>
              <a:t>Raportointivelvollisuus</a:t>
            </a:r>
            <a:endParaRPr lang="en-GB" altLang="de-DE" b="1" noProof="0" dirty="0"/>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27668" y="1833893"/>
            <a:ext cx="9883391" cy="4095750"/>
          </a:xfrm>
        </p:spPr>
        <p:txBody>
          <a:bodyPr>
            <a:normAutofit lnSpcReduction="10000"/>
          </a:bodyPr>
          <a:lstStyle/>
          <a:p>
            <a:pPr algn="just">
              <a:buFont typeface="Wingdings" panose="05000000000000000000" pitchFamily="2" charset="2"/>
              <a:buChar char="Ø"/>
              <a:defRPr/>
            </a:pPr>
            <a:r>
              <a:rPr lang="fi-FI" dirty="0" smtClean="0"/>
              <a:t>Ilman aiheetonta viivästystä</a:t>
            </a:r>
            <a:endParaRPr lang="en-GB" dirty="0"/>
          </a:p>
          <a:p>
            <a:pPr algn="just">
              <a:buFont typeface="Wingdings" panose="05000000000000000000" pitchFamily="2" charset="2"/>
              <a:buChar char="Ø"/>
              <a:defRPr/>
            </a:pPr>
            <a:r>
              <a:rPr lang="en-GB" dirty="0" err="1" smtClean="0"/>
              <a:t>Sillä</a:t>
            </a:r>
            <a:r>
              <a:rPr lang="en-GB" dirty="0" smtClean="0"/>
              <a:t> </a:t>
            </a:r>
            <a:r>
              <a:rPr lang="en-GB" dirty="0" err="1" smtClean="0"/>
              <a:t>ei</a:t>
            </a:r>
            <a:r>
              <a:rPr lang="en-GB" dirty="0" smtClean="0"/>
              <a:t> ole </a:t>
            </a:r>
            <a:r>
              <a:rPr lang="en-GB" dirty="0" err="1" smtClean="0"/>
              <a:t>merkitysta</a:t>
            </a:r>
            <a:r>
              <a:rPr lang="en-GB" dirty="0" smtClean="0"/>
              <a:t> </a:t>
            </a:r>
            <a:r>
              <a:rPr lang="en-GB" dirty="0" err="1" smtClean="0"/>
              <a:t>onko</a:t>
            </a:r>
            <a:r>
              <a:rPr lang="en-GB" dirty="0" smtClean="0"/>
              <a:t> </a:t>
            </a:r>
            <a:r>
              <a:rPr lang="en-GB" dirty="0" err="1" smtClean="0"/>
              <a:t>kansallinen</a:t>
            </a:r>
            <a:r>
              <a:rPr lang="en-GB" dirty="0" smtClean="0"/>
              <a:t> </a:t>
            </a:r>
            <a:r>
              <a:rPr lang="en-GB" dirty="0" err="1" smtClean="0"/>
              <a:t>viranomainen</a:t>
            </a:r>
            <a:r>
              <a:rPr lang="en-GB" dirty="0" smtClean="0"/>
              <a:t> </a:t>
            </a:r>
            <a:r>
              <a:rPr lang="en-GB" dirty="0" err="1" smtClean="0"/>
              <a:t>aloittanut</a:t>
            </a:r>
            <a:r>
              <a:rPr lang="en-GB" dirty="0" smtClean="0"/>
              <a:t> jo </a:t>
            </a:r>
            <a:r>
              <a:rPr lang="en-GB" dirty="0" err="1" smtClean="0"/>
              <a:t>tiutkinnan</a:t>
            </a:r>
            <a:r>
              <a:rPr lang="en-GB" dirty="0" smtClean="0"/>
              <a:t> </a:t>
            </a:r>
            <a:r>
              <a:rPr lang="en-GB" dirty="0" err="1" smtClean="0"/>
              <a:t>vai</a:t>
            </a:r>
            <a:r>
              <a:rPr lang="en-GB" dirty="0" smtClean="0"/>
              <a:t> </a:t>
            </a:r>
            <a:r>
              <a:rPr lang="en-GB" dirty="0" err="1" smtClean="0"/>
              <a:t>ei</a:t>
            </a:r>
            <a:endParaRPr lang="en-GB" dirty="0"/>
          </a:p>
          <a:p>
            <a:pPr algn="just">
              <a:buFont typeface="Wingdings" panose="05000000000000000000" pitchFamily="2" charset="2"/>
              <a:buChar char="Ø"/>
              <a:defRPr/>
            </a:pPr>
            <a:r>
              <a:rPr lang="en-GB" dirty="0" err="1" smtClean="0"/>
              <a:t>Myöskin</a:t>
            </a:r>
            <a:r>
              <a:rPr lang="en-GB" dirty="0" smtClean="0"/>
              <a:t> “</a:t>
            </a:r>
            <a:r>
              <a:rPr lang="en-GB" dirty="0" err="1" smtClean="0"/>
              <a:t>epäselvissä</a:t>
            </a:r>
            <a:r>
              <a:rPr lang="en-GB" dirty="0" smtClean="0"/>
              <a:t>” </a:t>
            </a:r>
            <a:r>
              <a:rPr lang="en-GB" dirty="0" err="1" smtClean="0"/>
              <a:t>tapauksissa</a:t>
            </a:r>
            <a:r>
              <a:rPr lang="en-GB" dirty="0" smtClean="0"/>
              <a:t>, </a:t>
            </a:r>
            <a:r>
              <a:rPr lang="en-GB" dirty="0" err="1" smtClean="0"/>
              <a:t>joissa</a:t>
            </a:r>
            <a:r>
              <a:rPr lang="en-GB" dirty="0" smtClean="0"/>
              <a:t> </a:t>
            </a:r>
            <a:r>
              <a:rPr lang="en-GB" dirty="0" err="1" smtClean="0"/>
              <a:t>ei</a:t>
            </a:r>
            <a:r>
              <a:rPr lang="en-GB" dirty="0" smtClean="0"/>
              <a:t> ole </a:t>
            </a:r>
            <a:r>
              <a:rPr lang="en-GB" dirty="0" err="1" smtClean="0"/>
              <a:t>selvyyttä</a:t>
            </a:r>
            <a:r>
              <a:rPr lang="en-GB" dirty="0" smtClean="0"/>
              <a:t> </a:t>
            </a:r>
            <a:r>
              <a:rPr lang="en-GB" dirty="0" err="1" smtClean="0"/>
              <a:t>onko</a:t>
            </a:r>
            <a:r>
              <a:rPr lang="en-GB" dirty="0" smtClean="0"/>
              <a:t> </a:t>
            </a:r>
            <a:r>
              <a:rPr lang="en-GB" dirty="0" err="1" smtClean="0"/>
              <a:t>EPPOlla</a:t>
            </a:r>
            <a:r>
              <a:rPr lang="en-GB" dirty="0" smtClean="0"/>
              <a:t> </a:t>
            </a:r>
            <a:r>
              <a:rPr lang="en-US" dirty="0" err="1" smtClean="0"/>
              <a:t>artiklan</a:t>
            </a:r>
            <a:r>
              <a:rPr lang="en-US" dirty="0" smtClean="0"/>
              <a:t> </a:t>
            </a:r>
            <a:r>
              <a:rPr lang="en-US" dirty="0"/>
              <a:t>25(2</a:t>
            </a:r>
            <a:r>
              <a:rPr lang="en-US" dirty="0" smtClean="0"/>
              <a:t>) </a:t>
            </a:r>
            <a:r>
              <a:rPr lang="en-US" dirty="0" err="1" smtClean="0"/>
              <a:t>perusteella</a:t>
            </a:r>
            <a:r>
              <a:rPr lang="en-US" dirty="0" smtClean="0"/>
              <a:t> </a:t>
            </a:r>
            <a:r>
              <a:rPr lang="en-US" dirty="0" err="1" smtClean="0"/>
              <a:t>toimivalta</a:t>
            </a:r>
            <a:r>
              <a:rPr lang="en-US" dirty="0" smtClean="0"/>
              <a:t>.</a:t>
            </a:r>
            <a:endParaRPr lang="en-US" dirty="0"/>
          </a:p>
          <a:p>
            <a:pPr algn="just">
              <a:buFont typeface="Wingdings" panose="05000000000000000000" pitchFamily="2" charset="2"/>
              <a:buChar char="Ø"/>
              <a:defRPr/>
            </a:pPr>
            <a:r>
              <a:rPr lang="en-US" dirty="0"/>
              <a:t> </a:t>
            </a:r>
            <a:r>
              <a:rPr lang="en-US" dirty="0" err="1" smtClean="0"/>
              <a:t>Minimi</a:t>
            </a:r>
            <a:r>
              <a:rPr lang="en-US" dirty="0" smtClean="0"/>
              <a:t> </a:t>
            </a:r>
            <a:r>
              <a:rPr lang="en-US" dirty="0" err="1" smtClean="0"/>
              <a:t>edellytykset</a:t>
            </a:r>
            <a:r>
              <a:rPr lang="en-US" dirty="0" smtClean="0"/>
              <a:t> (Art</a:t>
            </a:r>
            <a:r>
              <a:rPr lang="en-US" dirty="0"/>
              <a:t>. 24 § 4)</a:t>
            </a:r>
          </a:p>
          <a:p>
            <a:pPr lvl="1" algn="just">
              <a:buFont typeface="Wingdings" panose="05000000000000000000" pitchFamily="2" charset="2"/>
              <a:buChar char="ü"/>
              <a:defRPr/>
            </a:pPr>
            <a:r>
              <a:rPr lang="en-GB" dirty="0"/>
              <a:t> </a:t>
            </a:r>
            <a:r>
              <a:rPr lang="en-GB" dirty="0" err="1" smtClean="0"/>
              <a:t>faktojen</a:t>
            </a:r>
            <a:r>
              <a:rPr lang="en-GB" dirty="0" smtClean="0"/>
              <a:t> </a:t>
            </a:r>
            <a:r>
              <a:rPr lang="en-GB" dirty="0" err="1" smtClean="0"/>
              <a:t>kuvaus</a:t>
            </a:r>
            <a:endParaRPr lang="en-GB" dirty="0"/>
          </a:p>
          <a:p>
            <a:pPr lvl="1" algn="just">
              <a:buFont typeface="Wingdings" panose="05000000000000000000" pitchFamily="2" charset="2"/>
              <a:buChar char="ü"/>
              <a:defRPr/>
            </a:pPr>
            <a:r>
              <a:rPr lang="en-US" dirty="0" err="1" smtClean="0"/>
              <a:t>arvio</a:t>
            </a:r>
            <a:r>
              <a:rPr lang="en-US" dirty="0" smtClean="0"/>
              <a:t> </a:t>
            </a:r>
            <a:r>
              <a:rPr lang="en-US" dirty="0" err="1" smtClean="0"/>
              <a:t>vahingoista</a:t>
            </a:r>
            <a:endParaRPr lang="en-US" dirty="0"/>
          </a:p>
          <a:p>
            <a:pPr lvl="1" algn="just">
              <a:buFont typeface="Wingdings" panose="05000000000000000000" pitchFamily="2" charset="2"/>
              <a:buChar char="ü"/>
              <a:defRPr/>
            </a:pPr>
            <a:r>
              <a:rPr lang="en-GB" dirty="0"/>
              <a:t> </a:t>
            </a:r>
            <a:r>
              <a:rPr lang="en-GB" dirty="0" err="1" smtClean="0"/>
              <a:t>oikeudellinen</a:t>
            </a:r>
            <a:r>
              <a:rPr lang="en-GB" dirty="0" smtClean="0"/>
              <a:t> </a:t>
            </a:r>
            <a:r>
              <a:rPr lang="en-GB" dirty="0" err="1" smtClean="0"/>
              <a:t>luokittelu</a:t>
            </a:r>
            <a:endParaRPr lang="en-GB" dirty="0"/>
          </a:p>
          <a:p>
            <a:pPr lvl="1" algn="just">
              <a:buFont typeface="Wingdings" panose="05000000000000000000" pitchFamily="2" charset="2"/>
              <a:buChar char="ü"/>
              <a:defRPr/>
            </a:pPr>
            <a:r>
              <a:rPr lang="en-US" dirty="0" err="1"/>
              <a:t>t</a:t>
            </a:r>
            <a:r>
              <a:rPr lang="en-US" dirty="0" err="1" smtClean="0"/>
              <a:t>iedot</a:t>
            </a:r>
            <a:r>
              <a:rPr lang="en-US" dirty="0" smtClean="0"/>
              <a:t> </a:t>
            </a:r>
            <a:r>
              <a:rPr lang="en-US" dirty="0" err="1" smtClean="0"/>
              <a:t>mahdollisista</a:t>
            </a:r>
            <a:r>
              <a:rPr lang="en-US" dirty="0" smtClean="0"/>
              <a:t> </a:t>
            </a:r>
            <a:r>
              <a:rPr lang="en-US" dirty="0" err="1" smtClean="0"/>
              <a:t>uhreista</a:t>
            </a:r>
            <a:r>
              <a:rPr lang="en-US" dirty="0" smtClean="0"/>
              <a:t>, </a:t>
            </a:r>
            <a:r>
              <a:rPr lang="en-US" dirty="0" err="1" smtClean="0"/>
              <a:t>epäillyistä</a:t>
            </a:r>
            <a:r>
              <a:rPr lang="en-US" dirty="0" smtClean="0"/>
              <a:t> ja </a:t>
            </a:r>
            <a:r>
              <a:rPr lang="en-US" dirty="0" err="1" smtClean="0"/>
              <a:t>muista</a:t>
            </a:r>
            <a:r>
              <a:rPr lang="en-US" dirty="0" smtClean="0"/>
              <a:t> </a:t>
            </a:r>
            <a:r>
              <a:rPr lang="en-US" dirty="0" err="1" smtClean="0"/>
              <a:t>osallisista</a:t>
            </a:r>
            <a:r>
              <a:rPr lang="en-US" dirty="0" smtClean="0"/>
              <a:t>. </a:t>
            </a:r>
            <a:endParaRPr lang="en-US" dirty="0"/>
          </a:p>
          <a:p>
            <a:pPr lvl="1">
              <a:buFont typeface="Wingdings" panose="05000000000000000000" pitchFamily="2" charset="2"/>
              <a:buChar char="ü"/>
              <a:defRPr/>
            </a:pPr>
            <a:endParaRPr lang="en-GB" dirty="0"/>
          </a:p>
          <a:p>
            <a:pPr lvl="1">
              <a:buFont typeface="Wingdings" panose="05000000000000000000" pitchFamily="2" charset="2"/>
              <a:buChar char="ü"/>
              <a:defRPr/>
            </a:pPr>
            <a:endParaRPr lang="en-GB" noProof="0" dirty="0">
              <a:solidFill>
                <a:schemeClr val="tx1"/>
              </a:solidFill>
            </a:endParaRPr>
          </a:p>
          <a:p>
            <a:pPr marL="1371600" lvl="2" indent="-514350">
              <a:defRPr/>
            </a:pPr>
            <a:endParaRPr lang="en-GB" b="1" noProof="0" dirty="0">
              <a:solidFill>
                <a:schemeClr val="tx1"/>
              </a:solidFill>
            </a:endParaRPr>
          </a:p>
          <a:p>
            <a:pPr marL="514350" indent="-514350">
              <a:buFont typeface="+mj-lt"/>
              <a:buAutoNum type="alphaLcPeriod"/>
              <a:defRPr/>
            </a:pPr>
            <a:endParaRPr lang="en-GB"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24</a:t>
            </a:fld>
            <a:endParaRPr lang="fr-FR" altLang="de-DE">
              <a:solidFill>
                <a:schemeClr val="bg1"/>
              </a:solidFill>
            </a:endParaRPr>
          </a:p>
        </p:txBody>
      </p:sp>
    </p:spTree>
    <p:extLst>
      <p:ext uri="{BB962C8B-B14F-4D97-AF65-F5344CB8AC3E}">
        <p14:creationId xmlns:p14="http://schemas.microsoft.com/office/powerpoint/2010/main" val="12172809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10381" y="369837"/>
            <a:ext cx="10515600" cy="1041178"/>
          </a:xfrm>
        </p:spPr>
        <p:txBody>
          <a:bodyPr>
            <a:normAutofit/>
          </a:bodyPr>
          <a:lstStyle/>
          <a:p>
            <a:r>
              <a:rPr lang="en-GB" altLang="de-DE" b="1" noProof="0" dirty="0" err="1" smtClean="0"/>
              <a:t>Oikeus</a:t>
            </a:r>
            <a:r>
              <a:rPr lang="en-GB" altLang="de-DE" b="1" noProof="0" dirty="0" smtClean="0"/>
              <a:t> </a:t>
            </a:r>
            <a:r>
              <a:rPr lang="en-GB" altLang="de-DE" b="1" noProof="0" dirty="0" err="1" smtClean="0"/>
              <a:t>otta</a:t>
            </a:r>
            <a:r>
              <a:rPr lang="en-GB" altLang="de-DE" b="1" noProof="0" dirty="0" smtClean="0"/>
              <a:t> </a:t>
            </a:r>
            <a:r>
              <a:rPr lang="en-GB" altLang="de-DE" b="1" noProof="0" dirty="0" err="1" smtClean="0"/>
              <a:t>asia</a:t>
            </a:r>
            <a:r>
              <a:rPr lang="en-GB" altLang="de-DE" b="1" noProof="0" dirty="0" smtClean="0"/>
              <a:t> </a:t>
            </a:r>
            <a:r>
              <a:rPr lang="en-GB" altLang="de-DE" b="1" noProof="0" dirty="0" err="1" smtClean="0"/>
              <a:t>käsiteltäväksi</a:t>
            </a:r>
            <a:r>
              <a:rPr lang="en-GB" altLang="de-DE" b="1" noProof="0" dirty="0" smtClean="0"/>
              <a:t> I</a:t>
            </a:r>
            <a:endParaRPr lang="en-GB" altLang="de-DE" b="1" noProof="0" dirty="0"/>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10381" y="1411014"/>
            <a:ext cx="9860485" cy="4823815"/>
          </a:xfrm>
        </p:spPr>
        <p:txBody>
          <a:bodyPr>
            <a:normAutofit fontScale="32500" lnSpcReduction="20000"/>
          </a:bodyPr>
          <a:lstStyle/>
          <a:p>
            <a:pPr marL="0" indent="0" algn="just">
              <a:buNone/>
              <a:defRPr/>
            </a:pPr>
            <a:r>
              <a:rPr lang="en-GB" sz="4900" b="1" dirty="0" err="1" smtClean="0"/>
              <a:t>Artikla</a:t>
            </a:r>
            <a:r>
              <a:rPr lang="en-GB" sz="4900" b="1" dirty="0" smtClean="0"/>
              <a:t> 27</a:t>
            </a:r>
            <a:endParaRPr lang="en-GB" sz="4900" b="1" dirty="0"/>
          </a:p>
          <a:p>
            <a:pPr marL="0" indent="0" algn="just">
              <a:buNone/>
              <a:defRPr/>
            </a:pPr>
            <a:r>
              <a:rPr lang="fi-FI" sz="4900" dirty="0">
                <a:latin typeface="Calibri" panose="020F0502020204030204" pitchFamily="34" charset="0"/>
                <a:cs typeface="Calibri" panose="020F0502020204030204" pitchFamily="34" charset="0"/>
              </a:rPr>
              <a:t>1.   Saatuaan 24 artiklan 2 kohdan mukaisesti kaikki merkitykselliset tiedot, EPPO päättää, käyttääkö se oikeuttaan ottaa asia käsiteltäväkseen, mahdollisimman pian ja viimeistään viiden päivän kuluttua siitä, kun se on saanut tiedot kansallisilta viranomaisilta, ja se ilmoittaa tästä päätöksestä kansallisille viranomaisille. Euroopan pääsyyttäjä voi erityistapauksessa tehdä perustellun päätöksen kyseisen määräajan jatkamisesta enintään viidellä päivällä, ja hän ilmoittaa asiasta kansallisille viranomaisille</a:t>
            </a:r>
            <a:r>
              <a:rPr lang="fi-FI" sz="4900" dirty="0" smtClean="0">
                <a:latin typeface="Calibri" panose="020F0502020204030204" pitchFamily="34" charset="0"/>
                <a:cs typeface="Calibri" panose="020F0502020204030204" pitchFamily="34" charset="0"/>
              </a:rPr>
              <a:t>.</a:t>
            </a:r>
            <a:endParaRPr lang="fi-FI" sz="4900" dirty="0">
              <a:latin typeface="Calibri" panose="020F0502020204030204" pitchFamily="34" charset="0"/>
              <a:cs typeface="Calibri" panose="020F0502020204030204" pitchFamily="34" charset="0"/>
            </a:endParaRPr>
          </a:p>
          <a:p>
            <a:pPr marL="0" indent="0" algn="just">
              <a:buNone/>
              <a:defRPr/>
            </a:pPr>
            <a:r>
              <a:rPr lang="fi-FI" sz="4900" dirty="0">
                <a:latin typeface="Calibri" panose="020F0502020204030204" pitchFamily="34" charset="0"/>
                <a:cs typeface="Calibri" panose="020F0502020204030204" pitchFamily="34" charset="0"/>
              </a:rPr>
              <a:t>2.   Kansallisten viranomaisten on 1 kohdassa vahvistetuissa aikarajoissa pidättäydyttävä tekemästä kansallisen lainsäädännön nojalla päätöksiä, jotka voivat estää </a:t>
            </a:r>
            <a:r>
              <a:rPr lang="fi-FI" sz="4900" dirty="0" err="1">
                <a:latin typeface="Calibri" panose="020F0502020204030204" pitchFamily="34" charset="0"/>
                <a:cs typeface="Calibri" panose="020F0502020204030204" pitchFamily="34" charset="0"/>
              </a:rPr>
              <a:t>EPPOa</a:t>
            </a:r>
            <a:r>
              <a:rPr lang="fi-FI" sz="4900" dirty="0">
                <a:latin typeface="Calibri" panose="020F0502020204030204" pitchFamily="34" charset="0"/>
                <a:cs typeface="Calibri" panose="020F0502020204030204" pitchFamily="34" charset="0"/>
              </a:rPr>
              <a:t> käyttämästä oikeuttaan ottaa asia </a:t>
            </a:r>
            <a:r>
              <a:rPr lang="fi-FI" sz="4900" dirty="0" smtClean="0">
                <a:latin typeface="Calibri" panose="020F0502020204030204" pitchFamily="34" charset="0"/>
                <a:cs typeface="Calibri" panose="020F0502020204030204" pitchFamily="34" charset="0"/>
              </a:rPr>
              <a:t>käsiteltäväkseen.</a:t>
            </a:r>
          </a:p>
          <a:p>
            <a:pPr marL="0" indent="0" algn="just">
              <a:buNone/>
              <a:defRPr/>
            </a:pPr>
            <a:r>
              <a:rPr lang="fi-FI" sz="4900" dirty="0" smtClean="0">
                <a:latin typeface="Calibri" panose="020F0502020204030204" pitchFamily="34" charset="0"/>
                <a:cs typeface="Calibri" panose="020F0502020204030204" pitchFamily="34" charset="0"/>
              </a:rPr>
              <a:t>Kansallisten </a:t>
            </a:r>
            <a:r>
              <a:rPr lang="fi-FI" sz="4900" dirty="0">
                <a:latin typeface="Calibri" panose="020F0502020204030204" pitchFamily="34" charset="0"/>
                <a:cs typeface="Calibri" panose="020F0502020204030204" pitchFamily="34" charset="0"/>
              </a:rPr>
              <a:t>viranomaisten on toteutettava kaikki kansallisen lainsäädännön mukaiset kiireelliset toimenpiteet, jotka ovat tarpeen tehokkaiden tutkinta- ja syytetoimien varmistamiseksi.</a:t>
            </a:r>
          </a:p>
          <a:p>
            <a:pPr marL="0" indent="0" algn="just">
              <a:buNone/>
              <a:defRPr/>
            </a:pPr>
            <a:r>
              <a:rPr lang="fi-FI" sz="4900" dirty="0" smtClean="0">
                <a:latin typeface="Calibri" panose="020F0502020204030204" pitchFamily="34" charset="0"/>
                <a:cs typeface="Calibri" panose="020F0502020204030204" pitchFamily="34" charset="0"/>
              </a:rPr>
              <a:t>3</a:t>
            </a:r>
            <a:r>
              <a:rPr lang="fi-FI" sz="4900" dirty="0">
                <a:latin typeface="Calibri" panose="020F0502020204030204" pitchFamily="34" charset="0"/>
                <a:cs typeface="Calibri" panose="020F0502020204030204" pitchFamily="34" charset="0"/>
              </a:rPr>
              <a:t>.   Jos EPPO saa muutoin kuin 24 artiklan 2 kohdassa tarkoitettujen tietojen kautta tietoonsa, että jonkin jäsenvaltion toimivaltaiset viranomaiset ovat jo käynnistäneet tutkinnan rikoksesta, jonka osalta se voisi olla toimivaltainen, se ilmoittaa asiasta viipymättä kyseisille viranomaisille. Saatuaan 24 artiklan 2 kohdan mukaisesti asianmukaisen ilmoituksen EPPO päättää, käyttääkö se oikeuttaan ottaa asia käsiteltäväkseen. Päätös on tehtävä tämän artiklan 1 kohdassa asetetussa määräajassa.</a:t>
            </a:r>
          </a:p>
          <a:p>
            <a:pPr marL="0" indent="0" algn="just">
              <a:buNone/>
              <a:defRPr/>
            </a:pPr>
            <a:r>
              <a:rPr lang="fi-FI" sz="4900" dirty="0" smtClean="0">
                <a:latin typeface="Calibri" panose="020F0502020204030204" pitchFamily="34" charset="0"/>
                <a:cs typeface="Calibri" panose="020F0502020204030204" pitchFamily="34" charset="0"/>
              </a:rPr>
              <a:t>4</a:t>
            </a:r>
            <a:r>
              <a:rPr lang="fi-FI" sz="4900" dirty="0">
                <a:latin typeface="Calibri" panose="020F0502020204030204" pitchFamily="34" charset="0"/>
                <a:cs typeface="Calibri" panose="020F0502020204030204" pitchFamily="34" charset="0"/>
              </a:rPr>
              <a:t>.   EPPO kuulee tarvittaessa asianomaisen jäsenvaltion toimivaltaisia viranomaisia ennen kuin se päättää, käyttääkö se oikeuttaan ottaa asia käsiteltäväkseen.</a:t>
            </a:r>
          </a:p>
          <a:p>
            <a:pPr marL="0" indent="0" algn="just">
              <a:buNone/>
              <a:defRPr/>
            </a:pPr>
            <a:r>
              <a:rPr lang="fi-FI" sz="4900" dirty="0" smtClean="0">
                <a:latin typeface="Calibri" panose="020F0502020204030204" pitchFamily="34" charset="0"/>
                <a:cs typeface="Calibri" panose="020F0502020204030204" pitchFamily="34" charset="0"/>
              </a:rPr>
              <a:t>5</a:t>
            </a:r>
            <a:r>
              <a:rPr lang="fi-FI" sz="4900" dirty="0">
                <a:latin typeface="Calibri" panose="020F0502020204030204" pitchFamily="34" charset="0"/>
                <a:cs typeface="Calibri" panose="020F0502020204030204" pitchFamily="34" charset="0"/>
              </a:rPr>
              <a:t>.   Jos EPPO käyttää oikeuttaan ottaa asia käsiteltäväkseen, jäsenvaltion toimivaltaisten viranomaisten on siirrettävä asian käsittely </a:t>
            </a:r>
            <a:r>
              <a:rPr lang="fi-FI" sz="4900" dirty="0" err="1">
                <a:latin typeface="Calibri" panose="020F0502020204030204" pitchFamily="34" charset="0"/>
                <a:cs typeface="Calibri" panose="020F0502020204030204" pitchFamily="34" charset="0"/>
              </a:rPr>
              <a:t>EPPOlle</a:t>
            </a:r>
            <a:r>
              <a:rPr lang="fi-FI" sz="4900" dirty="0">
                <a:latin typeface="Calibri" panose="020F0502020204030204" pitchFamily="34" charset="0"/>
                <a:cs typeface="Calibri" panose="020F0502020204030204" pitchFamily="34" charset="0"/>
              </a:rPr>
              <a:t> ja pidättäydyttävä suorittamasta uusia tutkintatoimia saman rikoksen osalta.</a:t>
            </a:r>
          </a:p>
          <a:p>
            <a:pPr marL="0" indent="0" algn="just">
              <a:buNone/>
              <a:defRPr/>
            </a:pPr>
            <a:r>
              <a:rPr lang="fi-FI" sz="4900" dirty="0" smtClean="0">
                <a:latin typeface="Calibri" panose="020F0502020204030204" pitchFamily="34" charset="0"/>
                <a:cs typeface="Calibri" panose="020F0502020204030204" pitchFamily="34" charset="0"/>
              </a:rPr>
              <a:t>6</a:t>
            </a:r>
            <a:r>
              <a:rPr lang="fi-FI" sz="4900" dirty="0">
                <a:latin typeface="Calibri" panose="020F0502020204030204" pitchFamily="34" charset="0"/>
                <a:cs typeface="Calibri" panose="020F0502020204030204" pitchFamily="34" charset="0"/>
              </a:rPr>
              <a:t>.   Tässä artiklassa säädettyä oikeutta ottaa asia käsiteltäväksi voi käyttää valtuutettu Euroopan syyttäjä mistä tahansa jäsenvaltiosta, jonka toimivaltaiset </a:t>
            </a:r>
            <a:r>
              <a:rPr lang="fi-FI" sz="4900" dirty="0" smtClean="0">
                <a:latin typeface="Calibri" panose="020F0502020204030204" pitchFamily="34" charset="0"/>
                <a:cs typeface="Calibri" panose="020F0502020204030204" pitchFamily="34" charset="0"/>
              </a:rPr>
              <a:t>viranomaiset </a:t>
            </a:r>
            <a:r>
              <a:rPr lang="fi-FI" sz="4900" dirty="0">
                <a:latin typeface="Calibri" panose="020F0502020204030204" pitchFamily="34" charset="0"/>
                <a:cs typeface="Calibri" panose="020F0502020204030204" pitchFamily="34" charset="0"/>
              </a:rPr>
              <a:t>ovat käynnistäneet tutkinnan 22 ja 23 artiklan soveltamisalaan kuuluvasta rikoksesta</a:t>
            </a:r>
            <a:r>
              <a:rPr lang="fi-FI" sz="4900" dirty="0" smtClean="0">
                <a:latin typeface="Calibri" panose="020F0502020204030204" pitchFamily="34" charset="0"/>
                <a:cs typeface="Calibri" panose="020F0502020204030204" pitchFamily="34" charset="0"/>
              </a:rPr>
              <a:t>.</a:t>
            </a:r>
            <a:endParaRPr lang="en-GB" sz="4900" dirty="0">
              <a:latin typeface="Calibri" panose="020F0502020204030204" pitchFamily="34" charset="0"/>
              <a:cs typeface="Calibri" panose="020F0502020204030204" pitchFamily="34" charset="0"/>
            </a:endParaRPr>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25</a:t>
            </a:fld>
            <a:endParaRPr lang="fr-FR" altLang="de-DE">
              <a:solidFill>
                <a:schemeClr val="bg1"/>
              </a:solidFill>
            </a:endParaRPr>
          </a:p>
        </p:txBody>
      </p:sp>
    </p:spTree>
    <p:extLst>
      <p:ext uri="{BB962C8B-B14F-4D97-AF65-F5344CB8AC3E}">
        <p14:creationId xmlns:p14="http://schemas.microsoft.com/office/powerpoint/2010/main" val="21572455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37716" y="296863"/>
            <a:ext cx="10515600" cy="1090503"/>
          </a:xfrm>
        </p:spPr>
        <p:txBody>
          <a:bodyPr>
            <a:normAutofit/>
          </a:bodyPr>
          <a:lstStyle/>
          <a:p>
            <a:r>
              <a:rPr lang="en-GB" altLang="de-DE" b="1" dirty="0" err="1"/>
              <a:t>Oikeus</a:t>
            </a:r>
            <a:r>
              <a:rPr lang="en-GB" altLang="de-DE" b="1" dirty="0"/>
              <a:t> </a:t>
            </a:r>
            <a:r>
              <a:rPr lang="en-GB" altLang="de-DE" b="1" dirty="0" err="1"/>
              <a:t>otta</a:t>
            </a:r>
            <a:r>
              <a:rPr lang="en-GB" altLang="de-DE" b="1" dirty="0"/>
              <a:t> </a:t>
            </a:r>
            <a:r>
              <a:rPr lang="en-GB" altLang="de-DE" b="1" dirty="0" err="1"/>
              <a:t>asia</a:t>
            </a:r>
            <a:r>
              <a:rPr lang="en-GB" altLang="de-DE" b="1" dirty="0"/>
              <a:t> </a:t>
            </a:r>
            <a:r>
              <a:rPr lang="en-GB" altLang="de-DE" b="1" dirty="0" err="1" smtClean="0"/>
              <a:t>käsiteltäväksi</a:t>
            </a:r>
            <a:r>
              <a:rPr lang="en-GB" altLang="de-DE" b="1" dirty="0" smtClean="0"/>
              <a:t> II</a:t>
            </a:r>
            <a:endParaRPr lang="en-GB" altLang="de-DE" b="1" noProof="0" dirty="0"/>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31854" y="1316422"/>
            <a:ext cx="10080172" cy="5039928"/>
          </a:xfrm>
        </p:spPr>
        <p:txBody>
          <a:bodyPr>
            <a:normAutofit fontScale="77500" lnSpcReduction="20000"/>
          </a:bodyPr>
          <a:lstStyle/>
          <a:p>
            <a:pPr marL="0" indent="0" algn="just">
              <a:buNone/>
              <a:defRPr/>
            </a:pPr>
            <a:r>
              <a:rPr lang="en-GB" sz="2000" b="1" dirty="0" err="1" smtClean="0"/>
              <a:t>Artikla</a:t>
            </a:r>
            <a:r>
              <a:rPr lang="en-GB" sz="2000" b="1" dirty="0" smtClean="0"/>
              <a:t> 27</a:t>
            </a:r>
            <a:r>
              <a:rPr lang="en-GB" sz="2000" b="1" dirty="0"/>
              <a:t>:</a:t>
            </a:r>
          </a:p>
          <a:p>
            <a:pPr marL="457200" lvl="1" indent="0" algn="just">
              <a:buNone/>
              <a:defRPr/>
            </a:pPr>
            <a:r>
              <a:rPr lang="fi-FI" sz="2000" dirty="0"/>
              <a:t>7.   Jos EPPO on pidättäytynyt käyttämästä toimivaltaansa, se ilmoittaa asiasta ilman aiheetonta viivytystä toimivaltaisille kansallisille viranomaisille. Toimivaltaisten kansallisten viranomaisten on milloin tahansa menettelyn aikana ilmoitettava </a:t>
            </a:r>
            <a:r>
              <a:rPr lang="fi-FI" sz="2000" dirty="0" err="1"/>
              <a:t>EPPOlle</a:t>
            </a:r>
            <a:r>
              <a:rPr lang="fi-FI" sz="2000" dirty="0"/>
              <a:t> uusista tosiseikoista, jotka voisivat antaa sille syitä harkita uudelleen päätöstään olla käyttämättä toimivaltaa.</a:t>
            </a:r>
          </a:p>
          <a:p>
            <a:pPr marL="457200" lvl="1" indent="0" algn="just">
              <a:buNone/>
              <a:defRPr/>
            </a:pPr>
            <a:endParaRPr lang="fi-FI" sz="2000" dirty="0"/>
          </a:p>
          <a:p>
            <a:pPr marL="457200" lvl="1" indent="0" algn="just">
              <a:buNone/>
              <a:defRPr/>
            </a:pPr>
            <a:r>
              <a:rPr lang="fi-FI" sz="2000" dirty="0"/>
              <a:t>EPPO voi tällaisia tietoja saatuaan käyttää oikeuttaan ottaa asia käsiteltäväkseen, edellyttäen, että kansallista tutkintaa ei ole vielä saatettu päätökseen ja että tuomioistuimelle ei ole toimitettu syytekirjelmää. Päätös on tehtävä 1 kohdassa asetetussa määräajassa.</a:t>
            </a:r>
          </a:p>
          <a:p>
            <a:pPr marL="457200" lvl="1" indent="0" algn="just">
              <a:buNone/>
              <a:defRPr/>
            </a:pPr>
            <a:endParaRPr lang="fi-FI" sz="2000" dirty="0"/>
          </a:p>
          <a:p>
            <a:pPr marL="457200" lvl="1" indent="0" algn="just">
              <a:buNone/>
              <a:defRPr/>
            </a:pPr>
            <a:r>
              <a:rPr lang="fi-FI" sz="2000" dirty="0"/>
              <a:t>8.   Jos kollegio, ottaen huomioon rikoksen vakavuuden tai yksittäisen asian käsittelyn monimutkaisuuden sellaisissa rikoksissa, jotka ovat aiheuttaneet tai todennäköisesti aiheuttavat unionin taloudellisille eduille vahinkoa, jonka määrä on alle 100 000 euroa, katsoo, että asian tutkiminen tai syytteen nostaminen unionin tasolla ei ole tarpeen, se antaa 9 artiklan 2 kohdan mukaisesti yleisiä ohjeita, joiden avulla valtuutetut Euroopan syyttäjät voivat päättää riippumattomasti ja ilman aiheetonta viivytystä olla ottamatta asiaa käsiteltäväkseen.</a:t>
            </a:r>
          </a:p>
          <a:p>
            <a:pPr marL="457200" lvl="1" indent="0" algn="just">
              <a:buNone/>
              <a:defRPr/>
            </a:pPr>
            <a:endParaRPr lang="fi-FI" sz="2000" dirty="0"/>
          </a:p>
          <a:p>
            <a:pPr marL="457200" lvl="1" indent="0" algn="just">
              <a:buNone/>
              <a:defRPr/>
            </a:pPr>
            <a:r>
              <a:rPr lang="fi-FI" sz="2000" dirty="0"/>
              <a:t>Ohjeissa on täsmennettävä riittävän yksityiskohtaisesti olosuhteet, joihin niitä sovelletaan, vahvistamalla selkeät perusteet, joissa otetaan huomioon rikoksen luonne, tilanteen kiireellisyys ja toimivaltaisten kansallisten viranomaisten sitoutuminen toteuttamaan kaikki tarpeelliset toimenpiteet, jotta unionin taloudellisille eduille aiheutunut vahinko saadaan täysimääräisesti perittyä takaisin.</a:t>
            </a:r>
          </a:p>
          <a:p>
            <a:pPr marL="457200" lvl="1" indent="0" algn="just">
              <a:buNone/>
              <a:defRPr/>
            </a:pPr>
            <a:endParaRPr lang="fi-FI" sz="2000" dirty="0"/>
          </a:p>
          <a:p>
            <a:pPr marL="457200" lvl="1" indent="0" algn="just">
              <a:buNone/>
              <a:defRPr/>
            </a:pPr>
            <a:r>
              <a:rPr lang="fi-FI" sz="2000" dirty="0"/>
              <a:t>9.   Ohjeiden johdonmukaisen soveltamisen varmistamiseksi on valtuutetun Euroopan syyttäjän ilmoitettava toimivaltaiselle pysyvälle jaostolle kaikista 8 kohdan mukaisesti tehdyistä päätöksistä ja jokaisen pysyvän jaoston raportoitava vuosittain kollegiolle ohjeiden soveltamisesta.</a:t>
            </a:r>
            <a:endParaRPr lang="en-GB" b="1" noProof="0" dirty="0">
              <a:solidFill>
                <a:schemeClr val="tx1"/>
              </a:solidFill>
            </a:endParaRPr>
          </a:p>
          <a:p>
            <a:pPr marL="514350" indent="-514350">
              <a:buFont typeface="+mj-lt"/>
              <a:buAutoNum type="alphaLcPeriod"/>
              <a:defRPr/>
            </a:pPr>
            <a:endParaRPr lang="en-GB"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26</a:t>
            </a:fld>
            <a:endParaRPr lang="fr-FR" altLang="de-DE">
              <a:solidFill>
                <a:schemeClr val="bg1"/>
              </a:solidFill>
            </a:endParaRPr>
          </a:p>
        </p:txBody>
      </p:sp>
    </p:spTree>
    <p:extLst>
      <p:ext uri="{BB962C8B-B14F-4D97-AF65-F5344CB8AC3E}">
        <p14:creationId xmlns:p14="http://schemas.microsoft.com/office/powerpoint/2010/main" val="15337891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67862" y="297247"/>
            <a:ext cx="10515600" cy="1325563"/>
          </a:xfrm>
        </p:spPr>
        <p:txBody>
          <a:bodyPr>
            <a:normAutofit/>
          </a:bodyPr>
          <a:lstStyle/>
          <a:p>
            <a:r>
              <a:rPr lang="en-GB" altLang="de-DE" b="1" noProof="0" dirty="0" err="1" smtClean="0"/>
              <a:t>Oikeus</a:t>
            </a:r>
            <a:r>
              <a:rPr lang="en-GB" altLang="de-DE" b="1" noProof="0" dirty="0" smtClean="0"/>
              <a:t> </a:t>
            </a:r>
            <a:r>
              <a:rPr lang="en-GB" altLang="de-DE" b="1" noProof="0" dirty="0" err="1" smtClean="0"/>
              <a:t>ottaa</a:t>
            </a:r>
            <a:r>
              <a:rPr lang="en-GB" altLang="de-DE" b="1" noProof="0" dirty="0" smtClean="0"/>
              <a:t> </a:t>
            </a:r>
            <a:r>
              <a:rPr lang="en-GB" altLang="de-DE" b="1" noProof="0" dirty="0" err="1" smtClean="0"/>
              <a:t>asia</a:t>
            </a:r>
            <a:r>
              <a:rPr lang="en-GB" altLang="de-DE" b="1" noProof="0" dirty="0" smtClean="0"/>
              <a:t> </a:t>
            </a:r>
            <a:r>
              <a:rPr lang="en-GB" altLang="de-DE" b="1" noProof="0" dirty="0" err="1" smtClean="0"/>
              <a:t>käsiteltäväksi</a:t>
            </a:r>
            <a:r>
              <a:rPr lang="en-GB" altLang="de-DE" b="1" noProof="0" dirty="0" smtClean="0"/>
              <a:t> III</a:t>
            </a:r>
            <a:endParaRPr lang="en-GB" altLang="de-DE" b="1" noProof="0" dirty="0"/>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67862" y="1805262"/>
            <a:ext cx="10006781" cy="4095750"/>
          </a:xfrm>
        </p:spPr>
        <p:txBody>
          <a:bodyPr>
            <a:normAutofit/>
          </a:bodyPr>
          <a:lstStyle/>
          <a:p>
            <a:pPr algn="just">
              <a:buFont typeface="Wingdings" panose="05000000000000000000" pitchFamily="2" charset="2"/>
              <a:buChar char="Ø"/>
              <a:defRPr/>
            </a:pPr>
            <a:r>
              <a:rPr lang="en-GB" dirty="0" smtClean="0"/>
              <a:t>EDP </a:t>
            </a:r>
            <a:r>
              <a:rPr lang="en-GB" dirty="0" err="1" smtClean="0"/>
              <a:t>tekee</a:t>
            </a:r>
            <a:r>
              <a:rPr lang="en-GB" dirty="0" smtClean="0"/>
              <a:t> </a:t>
            </a:r>
            <a:r>
              <a:rPr lang="en-GB" dirty="0" err="1" smtClean="0"/>
              <a:t>asiassa</a:t>
            </a:r>
            <a:r>
              <a:rPr lang="en-GB" dirty="0" smtClean="0"/>
              <a:t> </a:t>
            </a:r>
            <a:r>
              <a:rPr lang="en-GB" dirty="0" err="1" smtClean="0"/>
              <a:t>päätöksen</a:t>
            </a:r>
            <a:endParaRPr lang="en-GB" dirty="0"/>
          </a:p>
          <a:p>
            <a:pPr algn="just">
              <a:buFont typeface="Wingdings" panose="05000000000000000000" pitchFamily="2" charset="2"/>
              <a:buChar char="Ø"/>
              <a:defRPr/>
            </a:pPr>
            <a:r>
              <a:rPr lang="fi-FI" dirty="0" smtClean="0"/>
              <a:t>Viiden päivän kuluessa ilmoituksen saatuaan, a</a:t>
            </a:r>
            <a:r>
              <a:rPr lang="en-US" dirty="0" err="1" smtClean="0"/>
              <a:t>rtikla</a:t>
            </a:r>
            <a:r>
              <a:rPr lang="en-US" dirty="0" smtClean="0"/>
              <a:t> </a:t>
            </a:r>
            <a:r>
              <a:rPr lang="en-US" dirty="0"/>
              <a:t>24 § 2 </a:t>
            </a:r>
            <a:r>
              <a:rPr lang="en-US" dirty="0" smtClean="0"/>
              <a:t>(</a:t>
            </a:r>
            <a:r>
              <a:rPr lang="en-US" dirty="0" err="1" smtClean="0"/>
              <a:t>Euroopan</a:t>
            </a:r>
            <a:r>
              <a:rPr lang="en-US" dirty="0" smtClean="0"/>
              <a:t> </a:t>
            </a:r>
            <a:r>
              <a:rPr lang="en-US" dirty="0" err="1" smtClean="0"/>
              <a:t>pääsyyttäjän</a:t>
            </a:r>
            <a:r>
              <a:rPr lang="en-US" dirty="0" smtClean="0"/>
              <a:t> </a:t>
            </a:r>
            <a:r>
              <a:rPr lang="en-US" dirty="0" err="1" smtClean="0"/>
              <a:t>päätöksellä</a:t>
            </a:r>
            <a:r>
              <a:rPr lang="en-US" dirty="0" smtClean="0"/>
              <a:t> 10 </a:t>
            </a:r>
            <a:r>
              <a:rPr lang="en-US" dirty="0" err="1" smtClean="0"/>
              <a:t>päivässä</a:t>
            </a:r>
            <a:r>
              <a:rPr lang="en-US" dirty="0" smtClean="0"/>
              <a:t>)</a:t>
            </a:r>
            <a:endParaRPr lang="en-US" dirty="0"/>
          </a:p>
          <a:p>
            <a:pPr algn="just">
              <a:buFont typeface="Wingdings" panose="05000000000000000000" pitchFamily="2" charset="2"/>
              <a:buChar char="Ø"/>
              <a:defRPr/>
            </a:pPr>
            <a:r>
              <a:rPr lang="en-US" dirty="0" err="1" smtClean="0"/>
              <a:t>Päätös</a:t>
            </a:r>
            <a:r>
              <a:rPr lang="en-US" dirty="0" smtClean="0"/>
              <a:t> olla </a:t>
            </a:r>
            <a:r>
              <a:rPr lang="en-US" dirty="0" err="1" smtClean="0"/>
              <a:t>ottamatta</a:t>
            </a:r>
            <a:r>
              <a:rPr lang="en-US" dirty="0" smtClean="0"/>
              <a:t> </a:t>
            </a:r>
            <a:r>
              <a:rPr lang="en-US" dirty="0" err="1" smtClean="0"/>
              <a:t>asiaa</a:t>
            </a:r>
            <a:r>
              <a:rPr lang="en-US" dirty="0" smtClean="0"/>
              <a:t> </a:t>
            </a:r>
            <a:r>
              <a:rPr lang="en-US" dirty="0" err="1" smtClean="0"/>
              <a:t>käsiteltäväksi</a:t>
            </a:r>
            <a:endParaRPr lang="en-US" dirty="0"/>
          </a:p>
          <a:p>
            <a:pPr lvl="1" algn="just">
              <a:buFont typeface="Wingdings" panose="05000000000000000000" pitchFamily="2" charset="2"/>
              <a:buChar char="ü"/>
              <a:defRPr/>
            </a:pPr>
            <a:r>
              <a:rPr lang="en-US" dirty="0" err="1" smtClean="0"/>
              <a:t>Raportointi</a:t>
            </a:r>
            <a:r>
              <a:rPr lang="en-US" dirty="0" smtClean="0"/>
              <a:t> </a:t>
            </a:r>
            <a:r>
              <a:rPr lang="en-US" dirty="0" err="1" smtClean="0"/>
              <a:t>pysyvälle</a:t>
            </a:r>
            <a:r>
              <a:rPr lang="en-US" dirty="0" smtClean="0"/>
              <a:t> </a:t>
            </a:r>
            <a:r>
              <a:rPr lang="en-US" dirty="0" err="1" smtClean="0"/>
              <a:t>jaostolle</a:t>
            </a:r>
            <a:r>
              <a:rPr lang="en-US" dirty="0" smtClean="0"/>
              <a:t>, </a:t>
            </a:r>
            <a:r>
              <a:rPr lang="en-US" dirty="0" err="1" smtClean="0"/>
              <a:t>joka</a:t>
            </a:r>
            <a:r>
              <a:rPr lang="en-US" dirty="0" smtClean="0"/>
              <a:t> </a:t>
            </a:r>
            <a:r>
              <a:rPr lang="en-US" dirty="0" err="1" smtClean="0"/>
              <a:t>voi</a:t>
            </a:r>
            <a:r>
              <a:rPr lang="en-US" dirty="0" smtClean="0"/>
              <a:t> </a:t>
            </a:r>
            <a:r>
              <a:rPr lang="en-US" dirty="0" err="1" smtClean="0"/>
              <a:t>ohjeistaa</a:t>
            </a:r>
            <a:r>
              <a:rPr lang="en-US" dirty="0" smtClean="0"/>
              <a:t> </a:t>
            </a:r>
            <a:r>
              <a:rPr lang="en-US" dirty="0" err="1" smtClean="0"/>
              <a:t>EDPn</a:t>
            </a:r>
            <a:r>
              <a:rPr lang="en-US" dirty="0" smtClean="0"/>
              <a:t> </a:t>
            </a:r>
            <a:r>
              <a:rPr lang="en-US" dirty="0" err="1" smtClean="0"/>
              <a:t>ottamaan</a:t>
            </a:r>
            <a:r>
              <a:rPr lang="en-US" dirty="0" smtClean="0"/>
              <a:t> </a:t>
            </a:r>
            <a:r>
              <a:rPr lang="en-US" dirty="0" err="1" smtClean="0"/>
              <a:t>juttu</a:t>
            </a:r>
            <a:endParaRPr lang="en-US" dirty="0"/>
          </a:p>
          <a:p>
            <a:pPr lvl="1" algn="just">
              <a:buFont typeface="Wingdings" panose="05000000000000000000" pitchFamily="2" charset="2"/>
              <a:buChar char="ü"/>
              <a:defRPr/>
            </a:pPr>
            <a:r>
              <a:rPr lang="en-US" dirty="0" err="1" smtClean="0"/>
              <a:t>Kollegion</a:t>
            </a:r>
            <a:r>
              <a:rPr lang="en-US" dirty="0" smtClean="0"/>
              <a:t> </a:t>
            </a:r>
            <a:r>
              <a:rPr lang="en-US" dirty="0" err="1" smtClean="0"/>
              <a:t>yleisissa</a:t>
            </a:r>
            <a:r>
              <a:rPr lang="en-US" dirty="0" smtClean="0"/>
              <a:t> </a:t>
            </a:r>
            <a:r>
              <a:rPr lang="en-US" dirty="0" err="1" smtClean="0"/>
              <a:t>ohjeissa</a:t>
            </a:r>
            <a:r>
              <a:rPr lang="en-US" dirty="0" smtClean="0"/>
              <a:t> on </a:t>
            </a:r>
            <a:r>
              <a:rPr lang="en-US" dirty="0" err="1" smtClean="0"/>
              <a:t>päätetty</a:t>
            </a:r>
            <a:r>
              <a:rPr lang="en-US" dirty="0" smtClean="0"/>
              <a:t>, </a:t>
            </a:r>
            <a:r>
              <a:rPr lang="en-US" dirty="0" err="1" smtClean="0"/>
              <a:t>että</a:t>
            </a:r>
            <a:r>
              <a:rPr lang="en-US" dirty="0" smtClean="0"/>
              <a:t> </a:t>
            </a:r>
            <a:r>
              <a:rPr lang="en-US" dirty="0" err="1" smtClean="0"/>
              <a:t>juttu</a:t>
            </a:r>
            <a:r>
              <a:rPr lang="en-US" dirty="0" smtClean="0"/>
              <a:t> </a:t>
            </a:r>
            <a:r>
              <a:rPr lang="en-US" dirty="0" err="1" smtClean="0"/>
              <a:t>voidaan</a:t>
            </a:r>
            <a:r>
              <a:rPr lang="en-US" dirty="0" smtClean="0"/>
              <a:t> </a:t>
            </a:r>
            <a:r>
              <a:rPr lang="en-US" dirty="0" err="1" smtClean="0"/>
              <a:t>jättää</a:t>
            </a:r>
            <a:r>
              <a:rPr lang="en-US" dirty="0" smtClean="0"/>
              <a:t> </a:t>
            </a:r>
            <a:r>
              <a:rPr lang="en-US" dirty="0" err="1" smtClean="0"/>
              <a:t>ottamatta</a:t>
            </a:r>
            <a:r>
              <a:rPr lang="en-US" dirty="0" smtClean="0"/>
              <a:t>, </a:t>
            </a:r>
            <a:r>
              <a:rPr lang="en-US" dirty="0" err="1" smtClean="0"/>
              <a:t>jos</a:t>
            </a:r>
            <a:r>
              <a:rPr lang="en-US" dirty="0" smtClean="0"/>
              <a:t> </a:t>
            </a:r>
            <a:r>
              <a:rPr lang="en-US" dirty="0" err="1" smtClean="0"/>
              <a:t>vahinko</a:t>
            </a:r>
            <a:r>
              <a:rPr lang="en-US" dirty="0" smtClean="0"/>
              <a:t> </a:t>
            </a:r>
            <a:r>
              <a:rPr lang="en-US" dirty="0" err="1" smtClean="0"/>
              <a:t>alle</a:t>
            </a:r>
            <a:r>
              <a:rPr lang="en-US" dirty="0" smtClean="0"/>
              <a:t> </a:t>
            </a:r>
            <a:r>
              <a:rPr lang="en-US" smtClean="0"/>
              <a:t>EUR 100.000.</a:t>
            </a:r>
            <a:endParaRPr lang="en-US" dirty="0"/>
          </a:p>
          <a:p>
            <a:pPr>
              <a:buFont typeface="Wingdings" panose="05000000000000000000" pitchFamily="2" charset="2"/>
              <a:buChar char="Ø"/>
              <a:defRPr/>
            </a:pPr>
            <a:endParaRPr lang="en-US" dirty="0"/>
          </a:p>
          <a:p>
            <a:pPr>
              <a:buFont typeface="Wingdings" panose="05000000000000000000" pitchFamily="2" charset="2"/>
              <a:buChar char="Ø"/>
              <a:defRPr/>
            </a:pPr>
            <a:endParaRPr lang="en-GB" dirty="0"/>
          </a:p>
          <a:p>
            <a:pPr>
              <a:buFont typeface="Wingdings" panose="05000000000000000000" pitchFamily="2" charset="2"/>
              <a:buChar char="Ø"/>
              <a:defRPr/>
            </a:pPr>
            <a:endParaRPr lang="en-GB" dirty="0"/>
          </a:p>
          <a:p>
            <a:pPr lvl="1">
              <a:buFont typeface="Wingdings" panose="05000000000000000000" pitchFamily="2" charset="2"/>
              <a:buChar char="ü"/>
              <a:defRPr/>
            </a:pPr>
            <a:endParaRPr lang="en-GB" dirty="0"/>
          </a:p>
          <a:p>
            <a:pPr lvl="1">
              <a:buFont typeface="Wingdings" panose="05000000000000000000" pitchFamily="2" charset="2"/>
              <a:buChar char="ü"/>
              <a:defRPr/>
            </a:pPr>
            <a:endParaRPr lang="en-GB" noProof="0" dirty="0">
              <a:solidFill>
                <a:schemeClr val="tx1"/>
              </a:solidFill>
            </a:endParaRPr>
          </a:p>
          <a:p>
            <a:pPr marL="1371600" lvl="2" indent="-514350">
              <a:defRPr/>
            </a:pPr>
            <a:endParaRPr lang="en-GB" b="1" noProof="0" dirty="0">
              <a:solidFill>
                <a:schemeClr val="tx1"/>
              </a:solidFill>
            </a:endParaRPr>
          </a:p>
          <a:p>
            <a:pPr marL="514350" indent="-514350">
              <a:buFont typeface="+mj-lt"/>
              <a:buAutoNum type="alphaLcPeriod"/>
              <a:defRPr/>
            </a:pPr>
            <a:endParaRPr lang="en-GB"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27</a:t>
            </a:fld>
            <a:endParaRPr lang="fr-FR" altLang="de-DE">
              <a:solidFill>
                <a:schemeClr val="bg1"/>
              </a:solidFill>
            </a:endParaRPr>
          </a:p>
        </p:txBody>
      </p:sp>
    </p:spTree>
    <p:extLst>
      <p:ext uri="{BB962C8B-B14F-4D97-AF65-F5344CB8AC3E}">
        <p14:creationId xmlns:p14="http://schemas.microsoft.com/office/powerpoint/2010/main" val="3138189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Inhaltsplatzhalter 2"/>
          <p:cNvSpPr>
            <a:spLocks noGrp="1"/>
          </p:cNvSpPr>
          <p:nvPr>
            <p:ph idx="1"/>
          </p:nvPr>
        </p:nvSpPr>
        <p:spPr>
          <a:xfrm>
            <a:off x="768899" y="602130"/>
            <a:ext cx="6570058" cy="841881"/>
          </a:xfrm>
        </p:spPr>
        <p:txBody>
          <a:bodyPr>
            <a:noAutofit/>
          </a:bodyPr>
          <a:lstStyle/>
          <a:p>
            <a:pPr marL="0" indent="0">
              <a:buNone/>
            </a:pPr>
            <a:r>
              <a:rPr lang="de-DE" sz="4000" b="1" dirty="0" err="1" smtClean="0">
                <a:latin typeface="Frutiger CE 55 Roman" panose="02000503040000020004" pitchFamily="2" charset="0"/>
              </a:rPr>
              <a:t>Jakson</a:t>
            </a:r>
            <a:r>
              <a:rPr lang="de-DE" sz="4000" b="1" dirty="0" smtClean="0">
                <a:latin typeface="Frutiger CE 55 Roman" panose="02000503040000020004" pitchFamily="2" charset="0"/>
              </a:rPr>
              <a:t> </a:t>
            </a:r>
            <a:r>
              <a:rPr lang="de-DE" sz="4000" b="1" dirty="0" err="1" smtClean="0">
                <a:latin typeface="Frutiger CE 55 Roman" panose="02000503040000020004" pitchFamily="2" charset="0"/>
              </a:rPr>
              <a:t>sisältö</a:t>
            </a:r>
            <a:endParaRPr lang="de-DE" sz="4000" dirty="0">
              <a:latin typeface="Frutiger CE 55 Roman" panose="02000503040000020004" pitchFamily="2" charset="0"/>
            </a:endParaRPr>
          </a:p>
        </p:txBody>
      </p:sp>
      <p:sp>
        <p:nvSpPr>
          <p:cNvPr id="6" name="Foliennummernplatzhalt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050" b="0" i="0" u="none" strike="noStrike" kern="1200" cap="none" spc="0" normalizeH="0" baseline="0" noProof="0" smtClean="0">
                <a:ln>
                  <a:noFill/>
                </a:ln>
                <a:solidFill>
                  <a:schemeClr val="bg1"/>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5" name="Rechteck 4">
            <a:extLst>
              <a:ext uri="{FF2B5EF4-FFF2-40B4-BE49-F238E27FC236}">
                <a16:creationId xmlns:a16="http://schemas.microsoft.com/office/drawing/2014/main" id="{60A73F99-4BC4-4DAC-9715-EF5D7633BFCE}"/>
              </a:ext>
            </a:extLst>
          </p:cNvPr>
          <p:cNvSpPr/>
          <p:nvPr/>
        </p:nvSpPr>
        <p:spPr>
          <a:xfrm>
            <a:off x="768899" y="2038525"/>
            <a:ext cx="9822063" cy="2062103"/>
          </a:xfrm>
          <a:prstGeom prst="rect">
            <a:avLst/>
          </a:prstGeom>
        </p:spPr>
        <p:txBody>
          <a:bodyPr wrap="square">
            <a:sp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de-DE" sz="32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EPPOn</a:t>
            </a:r>
            <a:r>
              <a:rPr kumimoji="0" lang="de-DE" sz="3200" b="0" i="0" u="none" strike="noStrike" kern="1200" cap="none" spc="0" normalizeH="0" baseline="0" noProof="0" dirty="0" smtClean="0">
                <a:ln>
                  <a:noFill/>
                </a:ln>
                <a:solidFill>
                  <a:srgbClr val="000000"/>
                </a:solidFill>
                <a:effectLst/>
                <a:uLnTx/>
                <a:uFillTx/>
                <a:latin typeface="Calibri" panose="020F0502020204030204"/>
                <a:ea typeface="+mn-ea"/>
                <a:cs typeface="+mn-cs"/>
              </a:rPr>
              <a:t> </a:t>
            </a:r>
            <a:r>
              <a:rPr kumimoji="0" lang="de-DE" sz="32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materiaalinen</a:t>
            </a:r>
            <a:r>
              <a:rPr kumimoji="0" lang="de-DE" sz="3200" b="0" i="0" u="none" strike="noStrike" kern="1200" cap="none" spc="0" normalizeH="0" baseline="0" noProof="0" dirty="0" smtClean="0">
                <a:ln>
                  <a:noFill/>
                </a:ln>
                <a:solidFill>
                  <a:srgbClr val="000000"/>
                </a:solidFill>
                <a:effectLst/>
                <a:uLnTx/>
                <a:uFillTx/>
                <a:latin typeface="Calibri" panose="020F0502020204030204"/>
                <a:ea typeface="+mn-ea"/>
                <a:cs typeface="+mn-cs"/>
              </a:rPr>
              <a:t> </a:t>
            </a:r>
            <a:r>
              <a:rPr kumimoji="0" lang="de-DE" sz="32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toimivalta</a:t>
            </a:r>
            <a:endPar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de-DE" sz="32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EPPOn</a:t>
            </a:r>
            <a:r>
              <a:rPr kumimoji="0" lang="de-DE" sz="3200" b="0" i="0" u="none" strike="noStrike" kern="1200" cap="none" spc="0" normalizeH="0" baseline="0" noProof="0" dirty="0" smtClean="0">
                <a:ln>
                  <a:noFill/>
                </a:ln>
                <a:solidFill>
                  <a:srgbClr val="000000"/>
                </a:solidFill>
                <a:effectLst/>
                <a:uLnTx/>
                <a:uFillTx/>
                <a:latin typeface="Calibri" panose="020F0502020204030204"/>
                <a:ea typeface="+mn-ea"/>
                <a:cs typeface="+mn-cs"/>
              </a:rPr>
              <a:t> </a:t>
            </a:r>
            <a:r>
              <a:rPr kumimoji="0" lang="de-DE" sz="32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alueellinen</a:t>
            </a:r>
            <a:r>
              <a:rPr kumimoji="0" lang="de-DE" sz="3200" b="0" i="0" u="none" strike="noStrike" kern="1200" cap="none" spc="0" normalizeH="0" noProof="0" dirty="0" smtClean="0">
                <a:ln>
                  <a:noFill/>
                </a:ln>
                <a:solidFill>
                  <a:srgbClr val="000000"/>
                </a:solidFill>
                <a:effectLst/>
                <a:uLnTx/>
                <a:uFillTx/>
                <a:latin typeface="Calibri" panose="020F0502020204030204"/>
                <a:ea typeface="+mn-ea"/>
                <a:cs typeface="+mn-cs"/>
              </a:rPr>
              <a:t> ja </a:t>
            </a:r>
            <a:r>
              <a:rPr kumimoji="0" lang="de-DE" sz="3200" b="0" i="0" u="none" strike="noStrike" kern="1200" cap="none" spc="0" normalizeH="0" noProof="0" dirty="0" err="1" smtClean="0">
                <a:ln>
                  <a:noFill/>
                </a:ln>
                <a:solidFill>
                  <a:srgbClr val="000000"/>
                </a:solidFill>
                <a:effectLst/>
                <a:uLnTx/>
                <a:uFillTx/>
                <a:latin typeface="Calibri" panose="020F0502020204030204"/>
                <a:ea typeface="+mn-ea"/>
                <a:cs typeface="+mn-cs"/>
              </a:rPr>
              <a:t>henkilöitä</a:t>
            </a:r>
            <a:r>
              <a:rPr kumimoji="0" lang="de-DE" sz="3200" b="0" i="0" u="none" strike="noStrike" kern="1200" cap="none" spc="0" normalizeH="0" noProof="0" dirty="0" smtClean="0">
                <a:ln>
                  <a:noFill/>
                </a:ln>
                <a:solidFill>
                  <a:srgbClr val="000000"/>
                </a:solidFill>
                <a:effectLst/>
                <a:uLnTx/>
                <a:uFillTx/>
                <a:latin typeface="Calibri" panose="020F0502020204030204"/>
                <a:ea typeface="+mn-ea"/>
                <a:cs typeface="+mn-cs"/>
              </a:rPr>
              <a:t> </a:t>
            </a:r>
            <a:r>
              <a:rPr kumimoji="0" lang="de-DE" sz="3200" b="0" i="0" u="none" strike="noStrike" kern="1200" cap="none" spc="0" normalizeH="0" noProof="0" dirty="0" err="1" smtClean="0">
                <a:ln>
                  <a:noFill/>
                </a:ln>
                <a:solidFill>
                  <a:srgbClr val="000000"/>
                </a:solidFill>
                <a:effectLst/>
                <a:uLnTx/>
                <a:uFillTx/>
                <a:latin typeface="Calibri" panose="020F0502020204030204"/>
                <a:ea typeface="+mn-ea"/>
                <a:cs typeface="+mn-cs"/>
              </a:rPr>
              <a:t>koskeva</a:t>
            </a:r>
            <a:r>
              <a:rPr kumimoji="0" lang="de-DE" sz="3200" b="0" i="0" u="none" strike="noStrike" kern="1200" cap="none" spc="0" normalizeH="0" noProof="0" dirty="0" smtClean="0">
                <a:ln>
                  <a:noFill/>
                </a:ln>
                <a:solidFill>
                  <a:srgbClr val="000000"/>
                </a:solidFill>
                <a:effectLst/>
                <a:uLnTx/>
                <a:uFillTx/>
                <a:latin typeface="Calibri" panose="020F0502020204030204"/>
                <a:ea typeface="+mn-ea"/>
                <a:cs typeface="+mn-cs"/>
              </a:rPr>
              <a:t> </a:t>
            </a:r>
            <a:r>
              <a:rPr kumimoji="0" lang="de-DE" sz="3200" b="0" i="0" u="none" strike="noStrike" kern="1200" cap="none" spc="0" normalizeH="0" noProof="0" dirty="0" err="1" smtClean="0">
                <a:ln>
                  <a:noFill/>
                </a:ln>
                <a:solidFill>
                  <a:srgbClr val="000000"/>
                </a:solidFill>
                <a:effectLst/>
                <a:uLnTx/>
                <a:uFillTx/>
                <a:latin typeface="Calibri" panose="020F0502020204030204"/>
                <a:ea typeface="+mn-ea"/>
                <a:cs typeface="+mn-cs"/>
              </a:rPr>
              <a:t>toimivalta</a:t>
            </a:r>
            <a:endPar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de-DE" sz="32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Tiedonvaihtokanavat</a:t>
            </a:r>
            <a:r>
              <a:rPr kumimoji="0" lang="de-DE" sz="3200" b="0" i="0" u="none" strike="noStrike" kern="1200" cap="none" spc="0" normalizeH="0" baseline="0" noProof="0" dirty="0" smtClean="0">
                <a:ln>
                  <a:noFill/>
                </a:ln>
                <a:solidFill>
                  <a:srgbClr val="000000"/>
                </a:solidFill>
                <a:effectLst/>
                <a:uLnTx/>
                <a:uFillTx/>
                <a:latin typeface="Calibri" panose="020F0502020204030204"/>
                <a:ea typeface="+mn-ea"/>
                <a:cs typeface="+mn-cs"/>
              </a:rPr>
              <a:t> ja </a:t>
            </a:r>
            <a:r>
              <a:rPr kumimoji="0" lang="de-DE" sz="32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and</a:t>
            </a:r>
            <a:r>
              <a:rPr kumimoji="0" lang="de-DE" sz="3200" b="0" i="0" u="none" strike="noStrike" kern="1200" cap="none" spc="0" normalizeH="0" baseline="0" noProof="0" dirty="0" smtClean="0">
                <a:ln>
                  <a:noFill/>
                </a:ln>
                <a:solidFill>
                  <a:srgbClr val="000000"/>
                </a:solidFill>
                <a:effectLst/>
                <a:uLnTx/>
                <a:uFillTx/>
                <a:latin typeface="Calibri" panose="020F0502020204030204"/>
                <a:ea typeface="+mn-ea"/>
                <a:cs typeface="+mn-cs"/>
              </a:rPr>
              <a:t> </a:t>
            </a:r>
            <a:r>
              <a:rPr kumimoji="0" lang="de-DE" sz="32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raportointivelvollisuus</a:t>
            </a:r>
            <a:endParaRPr kumimoji="0" lang="de-DE" sz="3200" b="0" i="0" u="none" strike="noStrike" kern="1200" cap="none" spc="0" normalizeH="0" baseline="0" noProof="0" dirty="0" smtClean="0">
              <a:ln>
                <a:noFill/>
              </a:ln>
              <a:solidFill>
                <a:srgbClr val="000000"/>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de-DE" sz="3200" dirty="0" smtClean="0">
                <a:solidFill>
                  <a:srgbClr val="000000"/>
                </a:solidFill>
                <a:latin typeface="Calibri" panose="020F0502020204030204"/>
              </a:rPr>
              <a:t>Otto-</a:t>
            </a:r>
            <a:r>
              <a:rPr lang="de-DE" sz="3200" dirty="0" err="1" smtClean="0">
                <a:solidFill>
                  <a:srgbClr val="000000"/>
                </a:solidFill>
                <a:latin typeface="Calibri" panose="020F0502020204030204"/>
              </a:rPr>
              <a:t>oikeus</a:t>
            </a:r>
            <a:endPar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8861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Inhaltsplatzhalter 2"/>
          <p:cNvSpPr>
            <a:spLocks noGrp="1"/>
          </p:cNvSpPr>
          <p:nvPr>
            <p:ph idx="1"/>
          </p:nvPr>
        </p:nvSpPr>
        <p:spPr>
          <a:xfrm>
            <a:off x="730192" y="313716"/>
            <a:ext cx="8299386" cy="1173439"/>
          </a:xfrm>
        </p:spPr>
        <p:txBody>
          <a:bodyPr>
            <a:noAutofit/>
          </a:bodyPr>
          <a:lstStyle/>
          <a:p>
            <a:pPr marL="0" indent="0">
              <a:buNone/>
            </a:pPr>
            <a:r>
              <a:rPr lang="de-DE" sz="3600" b="1" dirty="0" err="1" smtClean="0">
                <a:latin typeface="Frutiger CE 55 Roman" panose="02000503040000020004" pitchFamily="2" charset="0"/>
              </a:rPr>
              <a:t>Koulutuksen</a:t>
            </a:r>
            <a:r>
              <a:rPr lang="de-DE" sz="3600" b="1" dirty="0" smtClean="0">
                <a:latin typeface="Frutiger CE 55 Roman" panose="02000503040000020004" pitchFamily="2" charset="0"/>
              </a:rPr>
              <a:t> </a:t>
            </a:r>
            <a:r>
              <a:rPr lang="de-DE" sz="3600" b="1" dirty="0" err="1" smtClean="0">
                <a:latin typeface="Frutiger CE 55 Roman" panose="02000503040000020004" pitchFamily="2" charset="0"/>
              </a:rPr>
              <a:t>tavoitteet</a:t>
            </a:r>
            <a:r>
              <a:rPr lang="de-DE" sz="3600" b="1" dirty="0" smtClean="0">
                <a:latin typeface="Frutiger CE 55 Roman" panose="02000503040000020004" pitchFamily="2" charset="0"/>
              </a:rPr>
              <a:t>/</a:t>
            </a:r>
            <a:r>
              <a:rPr lang="de-DE" sz="3600" b="1" dirty="0" err="1" smtClean="0">
                <a:latin typeface="Frutiger CE 55 Roman" panose="02000503040000020004" pitchFamily="2" charset="0"/>
              </a:rPr>
              <a:t>interaktiivinen</a:t>
            </a:r>
            <a:r>
              <a:rPr lang="de-DE" sz="3600" b="1" dirty="0" smtClean="0">
                <a:latin typeface="Frutiger CE 55 Roman" panose="02000503040000020004" pitchFamily="2" charset="0"/>
              </a:rPr>
              <a:t> </a:t>
            </a:r>
            <a:r>
              <a:rPr lang="de-DE" sz="3600" b="1" dirty="0" err="1" smtClean="0">
                <a:latin typeface="Frutiger CE 55 Roman" panose="02000503040000020004" pitchFamily="2" charset="0"/>
              </a:rPr>
              <a:t>osallistuminen</a:t>
            </a:r>
            <a:endParaRPr lang="de-DE" sz="3600" dirty="0">
              <a:latin typeface="Frutiger CE 55 Roman" panose="02000503040000020004" pitchFamily="2" charset="0"/>
            </a:endParaRPr>
          </a:p>
        </p:txBody>
      </p:sp>
      <p:sp>
        <p:nvSpPr>
          <p:cNvPr id="6" name="Foliennummernplatzhalt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050" b="0" i="0" u="none" strike="noStrike" kern="1200" cap="none" spc="0" normalizeH="0" baseline="0" noProof="0" smtClean="0">
                <a:ln>
                  <a:noFill/>
                </a:ln>
                <a:solidFill>
                  <a:schemeClr val="bg1"/>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5" name="Rechteck 4">
            <a:extLst>
              <a:ext uri="{FF2B5EF4-FFF2-40B4-BE49-F238E27FC236}">
                <a16:creationId xmlns:a16="http://schemas.microsoft.com/office/drawing/2014/main" id="{60A73F99-4BC4-4DAC-9715-EF5D7633BFCE}"/>
              </a:ext>
            </a:extLst>
          </p:cNvPr>
          <p:cNvSpPr/>
          <p:nvPr/>
        </p:nvSpPr>
        <p:spPr>
          <a:xfrm>
            <a:off x="730192" y="1940669"/>
            <a:ext cx="9840673" cy="3693319"/>
          </a:xfrm>
          <a:prstGeom prst="rect">
            <a:avLst/>
          </a:prstGeom>
        </p:spPr>
        <p:txBody>
          <a:bodyPr wrap="square">
            <a:spAutoFit/>
          </a:bodyPr>
          <a:lstStyle/>
          <a:p>
            <a:pPr marL="285750" marR="0" lvl="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fi-FI" sz="2400" b="0" i="0" u="none" strike="noStrike" kern="1200" cap="none" spc="0" normalizeH="0" baseline="0" noProof="0" dirty="0" smtClean="0">
                <a:ln>
                  <a:noFill/>
                </a:ln>
                <a:solidFill>
                  <a:srgbClr val="000000"/>
                </a:solidFill>
                <a:effectLst/>
                <a:uLnTx/>
                <a:uFillTx/>
                <a:latin typeface="Calibri" panose="020F0502020204030204"/>
                <a:ea typeface="+mn-ea"/>
                <a:cs typeface="+mn-cs"/>
              </a:rPr>
              <a:t>Lainsäädännön tunteminen keskeistä </a:t>
            </a:r>
            <a:r>
              <a:rPr kumimoji="0" lang="fi-FI" sz="24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EPPOn</a:t>
            </a:r>
            <a:r>
              <a:rPr kumimoji="0" lang="fi-FI" sz="2400" b="0" i="0" u="none" strike="noStrike" kern="1200" cap="none" spc="0" normalizeH="0" baseline="0" noProof="0" dirty="0" smtClean="0">
                <a:ln>
                  <a:noFill/>
                </a:ln>
                <a:solidFill>
                  <a:srgbClr val="000000"/>
                </a:solidFill>
                <a:effectLst/>
                <a:uLnTx/>
                <a:uFillTx/>
                <a:latin typeface="Calibri" panose="020F0502020204030204"/>
                <a:ea typeface="+mn-ea"/>
                <a:cs typeface="+mn-cs"/>
              </a:rPr>
              <a:t> toimivaltaan kuuluvien</a:t>
            </a:r>
            <a:r>
              <a:rPr kumimoji="0" lang="fi-FI" sz="2400" b="0" i="0" u="none" strike="noStrike" kern="1200" cap="none" spc="0" normalizeH="0" noProof="0" dirty="0" smtClean="0">
                <a:ln>
                  <a:noFill/>
                </a:ln>
                <a:solidFill>
                  <a:srgbClr val="000000"/>
                </a:solidFill>
                <a:effectLst/>
                <a:uLnTx/>
                <a:uFillTx/>
                <a:latin typeface="Calibri" panose="020F0502020204030204"/>
                <a:ea typeface="+mn-ea"/>
                <a:cs typeface="+mn-cs"/>
              </a:rPr>
              <a:t> rikosten tutkinnassa</a:t>
            </a:r>
            <a:endParaRPr kumimoji="0" lang="de-AT"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400" b="0" i="0" u="none" strike="noStrike" kern="1200" cap="none" spc="0" normalizeH="0" baseline="0" noProof="0" dirty="0" smtClean="0">
                <a:ln>
                  <a:noFill/>
                </a:ln>
                <a:solidFill>
                  <a:srgbClr val="000000"/>
                </a:solidFill>
                <a:effectLst/>
                <a:uLnTx/>
                <a:uFillTx/>
                <a:latin typeface="Calibri" panose="020F0502020204030204"/>
                <a:ea typeface="+mn-ea"/>
                <a:cs typeface="+mn-cs"/>
              </a:rPr>
              <a:t>EPPO-</a:t>
            </a:r>
            <a:r>
              <a:rPr kumimoji="0" lang="en-US" sz="24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asetuksen</a:t>
            </a:r>
            <a:r>
              <a:rPr kumimoji="0" lang="en-US" sz="2400" b="0" i="0" u="none" strike="noStrike" kern="1200" cap="none" spc="0" normalizeH="0" baseline="0" noProof="0" dirty="0" smtClean="0">
                <a:ln>
                  <a:noFill/>
                </a:ln>
                <a:solidFill>
                  <a:srgbClr val="000000"/>
                </a:solidFill>
                <a:effectLst/>
                <a:uLnTx/>
                <a:uFillTx/>
                <a:latin typeface="Calibri" panose="020F0502020204030204"/>
                <a:ea typeface="+mn-ea"/>
                <a:cs typeface="+mn-cs"/>
              </a:rPr>
              <a:t> </a:t>
            </a:r>
            <a:r>
              <a:rPr kumimoji="0" lang="en-US" sz="24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mukaisten</a:t>
            </a:r>
            <a:r>
              <a:rPr kumimoji="0" lang="en-US" sz="2400" b="0" i="0" u="none" strike="noStrike" kern="1200" cap="none" spc="0" normalizeH="0" baseline="0" noProof="0" dirty="0" smtClean="0">
                <a:ln>
                  <a:noFill/>
                </a:ln>
                <a:solidFill>
                  <a:srgbClr val="000000"/>
                </a:solidFill>
                <a:effectLst/>
                <a:uLnTx/>
                <a:uFillTx/>
                <a:latin typeface="Calibri" panose="020F0502020204030204"/>
                <a:ea typeface="+mn-ea"/>
                <a:cs typeface="+mn-cs"/>
              </a:rPr>
              <a:t> </a:t>
            </a:r>
            <a:r>
              <a:rPr kumimoji="0" lang="en-US" sz="24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tehtävien</a:t>
            </a:r>
            <a:r>
              <a:rPr kumimoji="0" lang="en-US" sz="2400" b="0" i="0" u="none" strike="noStrike" kern="1200" cap="none" spc="0" normalizeH="0" baseline="0" noProof="0" dirty="0" smtClean="0">
                <a:ln>
                  <a:noFill/>
                </a:ln>
                <a:solidFill>
                  <a:srgbClr val="000000"/>
                </a:solidFill>
                <a:effectLst/>
                <a:uLnTx/>
                <a:uFillTx/>
                <a:latin typeface="Calibri" panose="020F0502020204030204"/>
                <a:ea typeface="+mn-ea"/>
                <a:cs typeface="+mn-cs"/>
              </a:rPr>
              <a:t> </a:t>
            </a:r>
            <a:r>
              <a:rPr kumimoji="0" lang="en-US" sz="24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tunteminen</a:t>
            </a:r>
            <a:r>
              <a:rPr kumimoji="0" lang="en-US" sz="2400" b="0" i="0" u="none" strike="noStrike" kern="1200" cap="none" spc="0" normalizeH="0" baseline="0" noProof="0" dirty="0" smtClean="0">
                <a:ln>
                  <a:noFill/>
                </a:ln>
                <a:solidFill>
                  <a:srgbClr val="000000"/>
                </a:solidFill>
                <a:effectLst/>
                <a:uLnTx/>
                <a:uFillTx/>
                <a:latin typeface="Calibri" panose="020F0502020204030204"/>
                <a:ea typeface="+mn-ea"/>
                <a:cs typeface="+mn-cs"/>
              </a:rPr>
              <a:t>, </a:t>
            </a:r>
            <a:r>
              <a:rPr kumimoji="0" lang="en-US" sz="24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asetuksessa</a:t>
            </a:r>
            <a:r>
              <a:rPr kumimoji="0" lang="en-US" sz="2400" b="0" i="0" u="none" strike="noStrike" kern="1200" cap="none" spc="0" normalizeH="0" baseline="0" noProof="0" dirty="0" smtClean="0">
                <a:ln>
                  <a:noFill/>
                </a:ln>
                <a:solidFill>
                  <a:srgbClr val="000000"/>
                </a:solidFill>
                <a:effectLst/>
                <a:uLnTx/>
                <a:uFillTx/>
                <a:latin typeface="Calibri" panose="020F0502020204030204"/>
                <a:ea typeface="+mn-ea"/>
                <a:cs typeface="+mn-cs"/>
              </a:rPr>
              <a:t> </a:t>
            </a:r>
            <a:r>
              <a:rPr kumimoji="0" lang="en-US" sz="24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säännökset</a:t>
            </a:r>
            <a:r>
              <a:rPr kumimoji="0" lang="en-US" sz="2400" b="0" i="0" u="none" strike="noStrike" kern="1200" cap="none" spc="0" normalizeH="0" baseline="0" noProof="0" dirty="0" smtClean="0">
                <a:ln>
                  <a:noFill/>
                </a:ln>
                <a:solidFill>
                  <a:srgbClr val="000000"/>
                </a:solidFill>
                <a:effectLst/>
                <a:uLnTx/>
                <a:uFillTx/>
                <a:latin typeface="Calibri" panose="020F0502020204030204"/>
                <a:ea typeface="+mn-ea"/>
                <a:cs typeface="+mn-cs"/>
              </a:rPr>
              <a:t> </a:t>
            </a:r>
            <a:r>
              <a:rPr kumimoji="0" lang="en-US" sz="24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koskien</a:t>
            </a:r>
            <a:r>
              <a:rPr kumimoji="0" lang="en-US" sz="2400" b="0" i="0" u="none" strike="noStrike" kern="1200" cap="none" spc="0" normalizeH="0" noProof="0" dirty="0" smtClean="0">
                <a:ln>
                  <a:noFill/>
                </a:ln>
                <a:solidFill>
                  <a:srgbClr val="000000"/>
                </a:solidFill>
                <a:effectLst/>
                <a:uLnTx/>
                <a:uFillTx/>
                <a:latin typeface="Calibri" panose="020F0502020204030204"/>
                <a:ea typeface="+mn-ea"/>
                <a:cs typeface="+mn-cs"/>
              </a:rPr>
              <a:t> </a:t>
            </a:r>
            <a:r>
              <a:rPr kumimoji="0" lang="en-US" sz="2400" b="0" i="0" u="none" strike="noStrike" kern="1200" cap="none" spc="0" normalizeH="0" noProof="0" dirty="0" err="1" smtClean="0">
                <a:ln>
                  <a:noFill/>
                </a:ln>
                <a:solidFill>
                  <a:srgbClr val="000000"/>
                </a:solidFill>
                <a:effectLst/>
                <a:uLnTx/>
                <a:uFillTx/>
                <a:latin typeface="Calibri" panose="020F0502020204030204"/>
                <a:ea typeface="+mn-ea"/>
                <a:cs typeface="+mn-cs"/>
              </a:rPr>
              <a:t>EPPOn</a:t>
            </a:r>
            <a:r>
              <a:rPr kumimoji="0" lang="en-US" sz="2400" b="0" i="0" u="none" strike="noStrike" kern="1200" cap="none" spc="0" normalizeH="0" noProof="0" dirty="0" smtClean="0">
                <a:ln>
                  <a:noFill/>
                </a:ln>
                <a:solidFill>
                  <a:srgbClr val="000000"/>
                </a:solidFill>
                <a:effectLst/>
                <a:uLnTx/>
                <a:uFillTx/>
                <a:latin typeface="Calibri" panose="020F0502020204030204"/>
                <a:ea typeface="+mn-ea"/>
                <a:cs typeface="+mn-cs"/>
              </a:rPr>
              <a:t> </a:t>
            </a:r>
            <a:r>
              <a:rPr kumimoji="0" lang="en-US" sz="2400" b="0" i="0" u="none" strike="noStrike" kern="1200" cap="none" spc="0" normalizeH="0" noProof="0" dirty="0" err="1" smtClean="0">
                <a:ln>
                  <a:noFill/>
                </a:ln>
                <a:solidFill>
                  <a:srgbClr val="000000"/>
                </a:solidFill>
                <a:effectLst/>
                <a:uLnTx/>
                <a:uFillTx/>
                <a:latin typeface="Calibri" panose="020F0502020204030204"/>
                <a:ea typeface="+mn-ea"/>
                <a:cs typeface="+mn-cs"/>
              </a:rPr>
              <a:t>asiallista</a:t>
            </a:r>
            <a:r>
              <a:rPr lang="en-US" sz="2400" dirty="0" smtClean="0">
                <a:solidFill>
                  <a:srgbClr val="000000"/>
                </a:solidFill>
                <a:latin typeface="Calibri" panose="020F0502020204030204"/>
              </a:rPr>
              <a:t>, </a:t>
            </a:r>
            <a:r>
              <a:rPr lang="en-US" sz="2400" dirty="0" err="1" smtClean="0">
                <a:solidFill>
                  <a:srgbClr val="000000"/>
                </a:solidFill>
                <a:latin typeface="Calibri" panose="020F0502020204030204"/>
              </a:rPr>
              <a:t>alueellista</a:t>
            </a:r>
            <a:r>
              <a:rPr lang="en-US" sz="2400" dirty="0" smtClean="0">
                <a:solidFill>
                  <a:srgbClr val="000000"/>
                </a:solidFill>
                <a:latin typeface="Calibri" panose="020F0502020204030204"/>
              </a:rPr>
              <a:t> ja </a:t>
            </a:r>
            <a:r>
              <a:rPr lang="en-US" sz="2400" dirty="0" err="1" smtClean="0">
                <a:solidFill>
                  <a:srgbClr val="000000"/>
                </a:solidFill>
                <a:latin typeface="Calibri" panose="020F0502020204030204"/>
              </a:rPr>
              <a:t>henkilöitä</a:t>
            </a:r>
            <a:r>
              <a:rPr lang="en-US" sz="2400" dirty="0" smtClean="0">
                <a:solidFill>
                  <a:srgbClr val="000000"/>
                </a:solidFill>
                <a:latin typeface="Calibri" panose="020F0502020204030204"/>
              </a:rPr>
              <a:t> </a:t>
            </a:r>
            <a:r>
              <a:rPr lang="en-US" sz="2400" dirty="0" err="1" smtClean="0">
                <a:solidFill>
                  <a:srgbClr val="000000"/>
                </a:solidFill>
                <a:latin typeface="Calibri" panose="020F0502020204030204"/>
              </a:rPr>
              <a:t>koskevaa</a:t>
            </a:r>
            <a:r>
              <a:rPr lang="en-US" sz="2400" dirty="0" smtClean="0">
                <a:solidFill>
                  <a:srgbClr val="000000"/>
                </a:solidFill>
                <a:latin typeface="Calibri" panose="020F0502020204030204"/>
              </a:rPr>
              <a:t> </a:t>
            </a:r>
            <a:r>
              <a:rPr lang="en-US" sz="2400" dirty="0" err="1" smtClean="0">
                <a:solidFill>
                  <a:srgbClr val="000000"/>
                </a:solidFill>
                <a:latin typeface="Calibri" panose="020F0502020204030204"/>
              </a:rPr>
              <a:t>toimivaltaa</a:t>
            </a:r>
            <a:r>
              <a:rPr lang="en-US" sz="2400" dirty="0" smtClean="0">
                <a:solidFill>
                  <a:srgbClr val="000000"/>
                </a:solidFill>
                <a:latin typeface="Calibri" panose="020F0502020204030204"/>
              </a:rPr>
              <a:t>, </a:t>
            </a:r>
            <a:r>
              <a:rPr lang="en-US" sz="2400" dirty="0" err="1" smtClean="0">
                <a:solidFill>
                  <a:srgbClr val="000000"/>
                </a:solidFill>
                <a:latin typeface="Calibri" panose="020F0502020204030204"/>
              </a:rPr>
              <a:t>rajat</a:t>
            </a:r>
            <a:r>
              <a:rPr lang="en-US" sz="2400" dirty="0" smtClean="0">
                <a:solidFill>
                  <a:srgbClr val="000000"/>
                </a:solidFill>
                <a:latin typeface="Calibri" panose="020F0502020204030204"/>
              </a:rPr>
              <a:t> </a:t>
            </a:r>
            <a:r>
              <a:rPr lang="en-US" sz="2400" dirty="0" err="1" smtClean="0">
                <a:solidFill>
                  <a:srgbClr val="000000"/>
                </a:solidFill>
                <a:latin typeface="Calibri" panose="020F0502020204030204"/>
              </a:rPr>
              <a:t>ylittävää</a:t>
            </a:r>
            <a:r>
              <a:rPr lang="en-US" sz="2400" dirty="0" smtClean="0">
                <a:solidFill>
                  <a:srgbClr val="000000"/>
                </a:solidFill>
                <a:latin typeface="Calibri" panose="020F0502020204030204"/>
              </a:rPr>
              <a:t> </a:t>
            </a:r>
            <a:r>
              <a:rPr lang="en-US" sz="2400" dirty="0" err="1" smtClean="0">
                <a:solidFill>
                  <a:srgbClr val="000000"/>
                </a:solidFill>
                <a:latin typeface="Calibri" panose="020F0502020204030204"/>
              </a:rPr>
              <a:t>tukintaa</a:t>
            </a:r>
            <a:r>
              <a:rPr lang="en-US" sz="2400" dirty="0" smtClean="0">
                <a:solidFill>
                  <a:srgbClr val="000000"/>
                </a:solidFill>
                <a:latin typeface="Calibri" panose="020F0502020204030204"/>
              </a:rPr>
              <a:t> ja </a:t>
            </a:r>
            <a:r>
              <a:rPr lang="en-US" sz="2400" dirty="0" err="1" smtClean="0">
                <a:solidFill>
                  <a:srgbClr val="000000"/>
                </a:solidFill>
                <a:latin typeface="Calibri" panose="020F0502020204030204"/>
              </a:rPr>
              <a:t>käsittelypaikkaa</a:t>
            </a:r>
            <a:r>
              <a:rPr lang="en-US" sz="2400" dirty="0" smtClean="0">
                <a:solidFill>
                  <a:srgbClr val="000000"/>
                </a:solidFill>
                <a:latin typeface="Calibri" panose="020F0502020204030204"/>
              </a:rPr>
              <a:t> (forum).</a:t>
            </a:r>
          </a:p>
          <a:p>
            <a:pPr marL="285750" marR="0" lvl="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4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Yhteistoiminta</a:t>
            </a:r>
            <a:r>
              <a:rPr kumimoji="0" lang="en-US" sz="2400" b="0" i="0" u="none" strike="noStrike" kern="1200" cap="none" spc="0" normalizeH="0" baseline="0" noProof="0" dirty="0" smtClean="0">
                <a:ln>
                  <a:noFill/>
                </a:ln>
                <a:solidFill>
                  <a:srgbClr val="000000"/>
                </a:solidFill>
                <a:effectLst/>
                <a:uLnTx/>
                <a:uFillTx/>
                <a:latin typeface="Calibri" panose="020F0502020204030204"/>
                <a:ea typeface="+mn-ea"/>
                <a:cs typeface="+mn-cs"/>
              </a:rPr>
              <a:t> </a:t>
            </a:r>
            <a:r>
              <a:rPr kumimoji="0" lang="en-US" sz="24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kansallisten</a:t>
            </a:r>
            <a:r>
              <a:rPr kumimoji="0" lang="en-US" sz="2400" b="0" i="0" u="none" strike="noStrike" kern="1200" cap="none" spc="0" normalizeH="0" baseline="0" noProof="0" dirty="0" smtClean="0">
                <a:ln>
                  <a:noFill/>
                </a:ln>
                <a:solidFill>
                  <a:srgbClr val="000000"/>
                </a:solidFill>
                <a:effectLst/>
                <a:uLnTx/>
                <a:uFillTx/>
                <a:latin typeface="Calibri" panose="020F0502020204030204"/>
                <a:ea typeface="+mn-ea"/>
                <a:cs typeface="+mn-cs"/>
              </a:rPr>
              <a:t> </a:t>
            </a:r>
            <a:r>
              <a:rPr kumimoji="0" lang="en-US" sz="24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viranomaisten</a:t>
            </a:r>
            <a:r>
              <a:rPr kumimoji="0" lang="en-US" sz="2400" b="0" i="0" u="none" strike="noStrike" kern="1200" cap="none" spc="0" normalizeH="0" noProof="0" dirty="0" smtClean="0">
                <a:ln>
                  <a:noFill/>
                </a:ln>
                <a:solidFill>
                  <a:srgbClr val="000000"/>
                </a:solidFill>
                <a:effectLst/>
                <a:uLnTx/>
                <a:uFillTx/>
                <a:latin typeface="Calibri" panose="020F0502020204030204"/>
                <a:ea typeface="+mn-ea"/>
                <a:cs typeface="+mn-cs"/>
              </a:rPr>
              <a:t> </a:t>
            </a:r>
            <a:r>
              <a:rPr kumimoji="0" lang="en-US" sz="2400" b="0" i="0" u="none" strike="noStrike" kern="1200" cap="none" spc="0" normalizeH="0" noProof="0" dirty="0" err="1" smtClean="0">
                <a:ln>
                  <a:noFill/>
                </a:ln>
                <a:solidFill>
                  <a:srgbClr val="000000"/>
                </a:solidFill>
                <a:effectLst/>
                <a:uLnTx/>
                <a:uFillTx/>
                <a:latin typeface="Calibri" panose="020F0502020204030204"/>
                <a:ea typeface="+mn-ea"/>
                <a:cs typeface="+mn-cs"/>
              </a:rPr>
              <a:t>kanssa</a:t>
            </a:r>
            <a:r>
              <a:rPr kumimoji="0" lang="en-US" sz="2400" b="0" i="0" u="none" strike="noStrike" kern="1200" cap="none" spc="0" normalizeH="0" noProof="0" dirty="0" smtClean="0">
                <a:ln>
                  <a:noFill/>
                </a:ln>
                <a:solidFill>
                  <a:srgbClr val="000000"/>
                </a:solidFill>
                <a:effectLst/>
                <a:uLnTx/>
                <a:uFillTx/>
                <a:latin typeface="Calibri" panose="020F0502020204030204"/>
                <a:ea typeface="+mn-ea"/>
                <a:cs typeface="+mn-cs"/>
              </a:rPr>
              <a:t> </a:t>
            </a:r>
            <a:r>
              <a:rPr kumimoji="0" lang="en-US" sz="24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otto-oikeuden</a:t>
            </a:r>
            <a:r>
              <a:rPr kumimoji="0" lang="en-US" sz="2400" b="0" i="0" u="none" strike="noStrike" kern="1200" cap="none" spc="0" normalizeH="0" baseline="0" noProof="0" dirty="0" smtClean="0">
                <a:ln>
                  <a:noFill/>
                </a:ln>
                <a:solidFill>
                  <a:srgbClr val="000000"/>
                </a:solidFill>
                <a:effectLst/>
                <a:uLnTx/>
                <a:uFillTx/>
                <a:latin typeface="Calibri" panose="020F0502020204030204"/>
                <a:ea typeface="+mn-ea"/>
                <a:cs typeface="+mn-cs"/>
              </a:rPr>
              <a:t> </a:t>
            </a:r>
            <a:r>
              <a:rPr kumimoji="0" lang="en-US" sz="24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käyttäminen</a:t>
            </a:r>
            <a:r>
              <a:rPr lang="en-US" sz="2400" dirty="0">
                <a:solidFill>
                  <a:srgbClr val="000000"/>
                </a:solidFill>
                <a:latin typeface="Calibri" panose="020F0502020204030204"/>
              </a:rPr>
              <a:t> </a:t>
            </a:r>
            <a:r>
              <a:rPr lang="en-US" sz="2400" dirty="0" smtClean="0">
                <a:solidFill>
                  <a:srgbClr val="000000"/>
                </a:solidFill>
                <a:latin typeface="Calibri" panose="020F0502020204030204"/>
              </a:rPr>
              <a:t>ja </a:t>
            </a:r>
            <a:r>
              <a:rPr lang="en-US" sz="2400" dirty="0" err="1" smtClean="0">
                <a:solidFill>
                  <a:srgbClr val="000000"/>
                </a:solidFill>
                <a:latin typeface="Calibri" panose="020F0502020204030204"/>
              </a:rPr>
              <a:t>erimielisyydet</a:t>
            </a:r>
            <a:r>
              <a:rPr lang="en-US" sz="2400" dirty="0" smtClean="0">
                <a:solidFill>
                  <a:srgbClr val="000000"/>
                </a:solidFill>
                <a:latin typeface="Calibri" panose="020F0502020204030204"/>
              </a:rPr>
              <a:t> </a:t>
            </a:r>
            <a:r>
              <a:rPr lang="en-US" sz="2400" dirty="0" err="1" smtClean="0">
                <a:solidFill>
                  <a:srgbClr val="000000"/>
                </a:solidFill>
                <a:latin typeface="Calibri" panose="020F0502020204030204"/>
              </a:rPr>
              <a:t>kansallisten</a:t>
            </a:r>
            <a:r>
              <a:rPr lang="en-US" sz="2400" dirty="0" smtClean="0">
                <a:solidFill>
                  <a:srgbClr val="000000"/>
                </a:solidFill>
                <a:latin typeface="Calibri" panose="020F0502020204030204"/>
              </a:rPr>
              <a:t> </a:t>
            </a:r>
            <a:r>
              <a:rPr lang="en-US" sz="2400" dirty="0" err="1" smtClean="0">
                <a:solidFill>
                  <a:srgbClr val="000000"/>
                </a:solidFill>
                <a:latin typeface="Calibri" panose="020F0502020204030204"/>
              </a:rPr>
              <a:t>viranomaisten</a:t>
            </a:r>
            <a:r>
              <a:rPr lang="en-US" sz="2400" dirty="0" smtClean="0">
                <a:solidFill>
                  <a:srgbClr val="000000"/>
                </a:solidFill>
                <a:latin typeface="Calibri" panose="020F0502020204030204"/>
              </a:rPr>
              <a:t> </a:t>
            </a:r>
            <a:r>
              <a:rPr lang="en-US" sz="2400" dirty="0" err="1" smtClean="0">
                <a:solidFill>
                  <a:srgbClr val="000000"/>
                </a:solidFill>
                <a:latin typeface="Calibri" panose="020F0502020204030204"/>
              </a:rPr>
              <a:t>kanssa</a:t>
            </a: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lvl="0" indent="-285750" algn="just" defTabSz="457200">
              <a:buFont typeface="Wingdings" panose="05000000000000000000" pitchFamily="2" charset="2"/>
              <a:buChar char="Ø"/>
              <a:defRPr/>
            </a:pPr>
            <a:r>
              <a:rPr kumimoji="0" lang="de-AT" sz="24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Käytännön</a:t>
            </a:r>
            <a:r>
              <a:rPr kumimoji="0" lang="de-AT" sz="2400" b="0" i="0" u="none" strike="noStrike" kern="1200" cap="none" spc="0" normalizeH="0" baseline="0" noProof="0" dirty="0" smtClean="0">
                <a:ln>
                  <a:noFill/>
                </a:ln>
                <a:solidFill>
                  <a:srgbClr val="000000"/>
                </a:solidFill>
                <a:effectLst/>
                <a:uLnTx/>
                <a:uFillTx/>
                <a:latin typeface="Calibri" panose="020F0502020204030204"/>
                <a:ea typeface="+mn-ea"/>
                <a:cs typeface="+mn-cs"/>
              </a:rPr>
              <a:t> </a:t>
            </a:r>
            <a:r>
              <a:rPr kumimoji="0" lang="de-AT" sz="24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tapausten</a:t>
            </a:r>
            <a:r>
              <a:rPr lang="de-AT" sz="2400" dirty="0">
                <a:solidFill>
                  <a:srgbClr val="000000"/>
                </a:solidFill>
              </a:rPr>
              <a:t> </a:t>
            </a:r>
            <a:r>
              <a:rPr lang="de-AT" sz="2400" dirty="0" err="1">
                <a:solidFill>
                  <a:srgbClr val="000000"/>
                </a:solidFill>
              </a:rPr>
              <a:t>läpikäyntesityksessä</a:t>
            </a:r>
            <a:r>
              <a:rPr lang="de-AT" sz="2400" dirty="0">
                <a:solidFill>
                  <a:srgbClr val="000000"/>
                </a:solidFill>
              </a:rPr>
              <a:t> </a:t>
            </a:r>
            <a:r>
              <a:rPr kumimoji="0" lang="de-AT" sz="24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jäljempänä</a:t>
            </a:r>
            <a:r>
              <a:rPr kumimoji="0" lang="de-AT" sz="2400" b="0" i="0" u="none" strike="noStrike" kern="1200" cap="none" spc="0" normalizeH="0" baseline="0" noProof="0" dirty="0" smtClean="0">
                <a:ln>
                  <a:noFill/>
                </a:ln>
                <a:solidFill>
                  <a:srgbClr val="000000"/>
                </a:solidFill>
                <a:effectLst/>
                <a:uLnTx/>
                <a:uFillTx/>
                <a:latin typeface="Calibri" panose="020F0502020204030204"/>
                <a:ea typeface="+mn-ea"/>
                <a:cs typeface="+mn-cs"/>
              </a:rPr>
              <a:t> </a:t>
            </a:r>
            <a:r>
              <a:rPr kumimoji="0" lang="de-AT" sz="24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syventää</a:t>
            </a:r>
            <a:r>
              <a:rPr kumimoji="0" lang="de-AT" sz="2400" b="0" i="0" u="none" strike="noStrike" kern="1200" cap="none" spc="0" normalizeH="0" baseline="0" noProof="0" dirty="0" smtClean="0">
                <a:ln>
                  <a:noFill/>
                </a:ln>
                <a:solidFill>
                  <a:srgbClr val="000000"/>
                </a:solidFill>
                <a:effectLst/>
                <a:uLnTx/>
                <a:uFillTx/>
                <a:latin typeface="Calibri" panose="020F0502020204030204"/>
                <a:ea typeface="+mn-ea"/>
                <a:cs typeface="+mn-cs"/>
              </a:rPr>
              <a:t> </a:t>
            </a:r>
            <a:r>
              <a:rPr kumimoji="0" lang="de-AT" sz="2400" b="0" i="0" u="none" strike="noStrike" kern="1200" cap="none" spc="0" normalizeH="0" baseline="0" noProof="0" dirty="0" err="1" smtClean="0">
                <a:ln>
                  <a:noFill/>
                </a:ln>
                <a:solidFill>
                  <a:srgbClr val="000000"/>
                </a:solidFill>
                <a:effectLst/>
                <a:uLnTx/>
                <a:uFillTx/>
                <a:latin typeface="Calibri" panose="020F0502020204030204"/>
                <a:ea typeface="+mn-ea"/>
                <a:cs typeface="+mn-cs"/>
              </a:rPr>
              <a:t>osaamista</a:t>
            </a:r>
            <a:r>
              <a:rPr kumimoji="0" lang="de-AT" sz="2400" b="0" i="0" u="none" strike="noStrike" kern="1200" cap="none" spc="0" normalizeH="0" baseline="0" noProof="0" dirty="0" smtClean="0">
                <a:ln>
                  <a:noFill/>
                </a:ln>
                <a:solidFill>
                  <a:srgbClr val="000000"/>
                </a:solidFill>
                <a:effectLst/>
                <a:uLnTx/>
                <a:uFillTx/>
                <a:latin typeface="Calibri" panose="020F0502020204030204"/>
                <a:ea typeface="+mn-ea"/>
                <a:cs typeface="+mn-cs"/>
              </a:rPr>
              <a:t>.</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 </a:t>
            </a:r>
            <a:endParaRPr kumimoji="0" lang="de-AT"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e-DE"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0696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69A0BB-8972-4A33-91FA-8DC9094CA3B2}"/>
              </a:ext>
            </a:extLst>
          </p:cNvPr>
          <p:cNvSpPr>
            <a:spLocks noGrp="1"/>
          </p:cNvSpPr>
          <p:nvPr>
            <p:ph type="title"/>
          </p:nvPr>
        </p:nvSpPr>
        <p:spPr>
          <a:xfrm>
            <a:off x="757813" y="320675"/>
            <a:ext cx="10515600" cy="1325563"/>
          </a:xfrm>
        </p:spPr>
        <p:txBody>
          <a:bodyPr/>
          <a:lstStyle/>
          <a:p>
            <a:r>
              <a:rPr lang="de-DE" b="1" dirty="0" smtClean="0"/>
              <a:t>YLEISKATSAUS</a:t>
            </a:r>
            <a:endParaRPr lang="de-AT" b="1" dirty="0"/>
          </a:p>
        </p:txBody>
      </p:sp>
      <p:sp>
        <p:nvSpPr>
          <p:cNvPr id="3" name="Inhaltsplatzhalter 2">
            <a:extLst>
              <a:ext uri="{FF2B5EF4-FFF2-40B4-BE49-F238E27FC236}">
                <a16:creationId xmlns:a16="http://schemas.microsoft.com/office/drawing/2014/main" id="{DE6E7C3F-ECD0-4C99-8F78-432250248BC3}"/>
              </a:ext>
            </a:extLst>
          </p:cNvPr>
          <p:cNvSpPr>
            <a:spLocks noGrp="1"/>
          </p:cNvSpPr>
          <p:nvPr>
            <p:ph idx="1"/>
          </p:nvPr>
        </p:nvSpPr>
        <p:spPr>
          <a:xfrm>
            <a:off x="757813" y="1825625"/>
            <a:ext cx="9893440" cy="4351338"/>
          </a:xfrm>
        </p:spPr>
        <p:txBody>
          <a:bodyPr/>
          <a:lstStyle/>
          <a:p>
            <a:pPr marL="285750" lvl="0" indent="-285750" defTabSz="457200">
              <a:lnSpc>
                <a:spcPct val="100000"/>
              </a:lnSpc>
              <a:spcBef>
                <a:spcPts val="0"/>
              </a:spcBef>
              <a:buFont typeface="Wingdings" panose="05000000000000000000" pitchFamily="2" charset="2"/>
              <a:buChar char="Ø"/>
              <a:defRPr/>
            </a:pPr>
            <a:r>
              <a:rPr lang="de-DE" dirty="0" err="1">
                <a:solidFill>
                  <a:srgbClr val="000000"/>
                </a:solidFill>
              </a:rPr>
              <a:t>EPPOn</a:t>
            </a:r>
            <a:r>
              <a:rPr lang="de-DE" dirty="0">
                <a:solidFill>
                  <a:srgbClr val="000000"/>
                </a:solidFill>
              </a:rPr>
              <a:t> </a:t>
            </a:r>
            <a:r>
              <a:rPr lang="de-DE" dirty="0" err="1">
                <a:solidFill>
                  <a:srgbClr val="000000"/>
                </a:solidFill>
              </a:rPr>
              <a:t>materiaalinen</a:t>
            </a:r>
            <a:r>
              <a:rPr lang="de-DE" dirty="0">
                <a:solidFill>
                  <a:srgbClr val="000000"/>
                </a:solidFill>
              </a:rPr>
              <a:t> </a:t>
            </a:r>
            <a:r>
              <a:rPr lang="de-DE" dirty="0" err="1" smtClean="0">
                <a:solidFill>
                  <a:srgbClr val="000000"/>
                </a:solidFill>
              </a:rPr>
              <a:t>toimivalta</a:t>
            </a:r>
            <a:endParaRPr lang="de-DE" dirty="0" smtClean="0">
              <a:solidFill>
                <a:srgbClr val="000000"/>
              </a:solidFill>
            </a:endParaRPr>
          </a:p>
          <a:p>
            <a:pPr marL="285750" lvl="0" indent="-285750" defTabSz="457200">
              <a:lnSpc>
                <a:spcPct val="100000"/>
              </a:lnSpc>
              <a:spcBef>
                <a:spcPts val="0"/>
              </a:spcBef>
              <a:buFont typeface="Wingdings" panose="05000000000000000000" pitchFamily="2" charset="2"/>
              <a:buChar char="Ø"/>
              <a:defRPr/>
            </a:pPr>
            <a:endParaRPr lang="de-DE" dirty="0">
              <a:solidFill>
                <a:srgbClr val="000000"/>
              </a:solidFill>
            </a:endParaRPr>
          </a:p>
          <a:p>
            <a:pPr marL="285750" lvl="0" indent="-285750" defTabSz="457200">
              <a:lnSpc>
                <a:spcPct val="100000"/>
              </a:lnSpc>
              <a:spcBef>
                <a:spcPts val="0"/>
              </a:spcBef>
              <a:buFont typeface="Wingdings" panose="05000000000000000000" pitchFamily="2" charset="2"/>
              <a:buChar char="Ø"/>
              <a:defRPr/>
            </a:pPr>
            <a:r>
              <a:rPr lang="de-DE" dirty="0" err="1">
                <a:solidFill>
                  <a:srgbClr val="000000"/>
                </a:solidFill>
              </a:rPr>
              <a:t>EPPOn</a:t>
            </a:r>
            <a:r>
              <a:rPr lang="de-DE" dirty="0">
                <a:solidFill>
                  <a:srgbClr val="000000"/>
                </a:solidFill>
              </a:rPr>
              <a:t> </a:t>
            </a:r>
            <a:r>
              <a:rPr lang="de-DE" dirty="0" err="1">
                <a:solidFill>
                  <a:srgbClr val="000000"/>
                </a:solidFill>
              </a:rPr>
              <a:t>alueellinen</a:t>
            </a:r>
            <a:r>
              <a:rPr lang="de-DE" dirty="0">
                <a:solidFill>
                  <a:srgbClr val="000000"/>
                </a:solidFill>
              </a:rPr>
              <a:t> ja </a:t>
            </a:r>
            <a:r>
              <a:rPr lang="de-DE" dirty="0" err="1">
                <a:solidFill>
                  <a:srgbClr val="000000"/>
                </a:solidFill>
              </a:rPr>
              <a:t>henkilöitä</a:t>
            </a:r>
            <a:r>
              <a:rPr lang="de-DE" dirty="0">
                <a:solidFill>
                  <a:srgbClr val="000000"/>
                </a:solidFill>
              </a:rPr>
              <a:t> </a:t>
            </a:r>
            <a:r>
              <a:rPr lang="de-DE" dirty="0" err="1">
                <a:solidFill>
                  <a:srgbClr val="000000"/>
                </a:solidFill>
              </a:rPr>
              <a:t>koskeva</a:t>
            </a:r>
            <a:r>
              <a:rPr lang="de-DE" dirty="0">
                <a:solidFill>
                  <a:srgbClr val="000000"/>
                </a:solidFill>
              </a:rPr>
              <a:t> </a:t>
            </a:r>
            <a:r>
              <a:rPr lang="de-DE" dirty="0" err="1" smtClean="0">
                <a:solidFill>
                  <a:srgbClr val="000000"/>
                </a:solidFill>
              </a:rPr>
              <a:t>toimivalta</a:t>
            </a:r>
            <a:endParaRPr lang="de-DE" dirty="0" smtClean="0">
              <a:solidFill>
                <a:srgbClr val="000000"/>
              </a:solidFill>
            </a:endParaRPr>
          </a:p>
          <a:p>
            <a:pPr marL="285750" lvl="0" indent="-285750" defTabSz="457200">
              <a:lnSpc>
                <a:spcPct val="100000"/>
              </a:lnSpc>
              <a:spcBef>
                <a:spcPts val="0"/>
              </a:spcBef>
              <a:buFont typeface="Wingdings" panose="05000000000000000000" pitchFamily="2" charset="2"/>
              <a:buChar char="Ø"/>
              <a:defRPr/>
            </a:pPr>
            <a:endParaRPr lang="de-DE" dirty="0">
              <a:solidFill>
                <a:srgbClr val="000000"/>
              </a:solidFill>
            </a:endParaRPr>
          </a:p>
          <a:p>
            <a:pPr marL="285750" lvl="0" indent="-285750" defTabSz="457200">
              <a:lnSpc>
                <a:spcPct val="100000"/>
              </a:lnSpc>
              <a:spcBef>
                <a:spcPts val="0"/>
              </a:spcBef>
              <a:buFont typeface="Wingdings" panose="05000000000000000000" pitchFamily="2" charset="2"/>
              <a:buChar char="Ø"/>
              <a:defRPr/>
            </a:pPr>
            <a:r>
              <a:rPr lang="de-DE" dirty="0" err="1">
                <a:solidFill>
                  <a:srgbClr val="000000"/>
                </a:solidFill>
              </a:rPr>
              <a:t>Tiedonvaihtokanavat</a:t>
            </a:r>
            <a:r>
              <a:rPr lang="de-DE" dirty="0">
                <a:solidFill>
                  <a:srgbClr val="000000"/>
                </a:solidFill>
              </a:rPr>
              <a:t> ja </a:t>
            </a:r>
            <a:r>
              <a:rPr lang="de-DE" dirty="0" err="1">
                <a:solidFill>
                  <a:srgbClr val="000000"/>
                </a:solidFill>
              </a:rPr>
              <a:t>and</a:t>
            </a:r>
            <a:r>
              <a:rPr lang="de-DE" dirty="0">
                <a:solidFill>
                  <a:srgbClr val="000000"/>
                </a:solidFill>
              </a:rPr>
              <a:t> </a:t>
            </a:r>
            <a:r>
              <a:rPr lang="de-DE" dirty="0" err="1" smtClean="0">
                <a:solidFill>
                  <a:srgbClr val="000000"/>
                </a:solidFill>
              </a:rPr>
              <a:t>raportointivelvollisuus</a:t>
            </a:r>
            <a:endParaRPr lang="de-DE" dirty="0" smtClean="0">
              <a:solidFill>
                <a:srgbClr val="000000"/>
              </a:solidFill>
            </a:endParaRPr>
          </a:p>
          <a:p>
            <a:pPr marL="285750" lvl="0" indent="-285750" defTabSz="457200">
              <a:lnSpc>
                <a:spcPct val="100000"/>
              </a:lnSpc>
              <a:spcBef>
                <a:spcPts val="0"/>
              </a:spcBef>
              <a:buFont typeface="Wingdings" panose="05000000000000000000" pitchFamily="2" charset="2"/>
              <a:buChar char="Ø"/>
              <a:defRPr/>
            </a:pPr>
            <a:endParaRPr lang="de-DE" dirty="0">
              <a:solidFill>
                <a:srgbClr val="000000"/>
              </a:solidFill>
            </a:endParaRPr>
          </a:p>
          <a:p>
            <a:pPr marL="285750" lvl="0" indent="-285750" defTabSz="457200">
              <a:lnSpc>
                <a:spcPct val="100000"/>
              </a:lnSpc>
              <a:spcBef>
                <a:spcPts val="0"/>
              </a:spcBef>
              <a:buFont typeface="Wingdings" panose="05000000000000000000" pitchFamily="2" charset="2"/>
              <a:buChar char="Ø"/>
              <a:defRPr/>
            </a:pPr>
            <a:r>
              <a:rPr lang="de-DE" dirty="0">
                <a:solidFill>
                  <a:srgbClr val="000000"/>
                </a:solidFill>
              </a:rPr>
              <a:t>Otto-</a:t>
            </a:r>
            <a:r>
              <a:rPr lang="de-DE" dirty="0" err="1">
                <a:solidFill>
                  <a:srgbClr val="000000"/>
                </a:solidFill>
              </a:rPr>
              <a:t>oikeus</a:t>
            </a:r>
            <a:endParaRPr lang="de-DE" dirty="0">
              <a:solidFill>
                <a:srgbClr val="000000"/>
              </a:solidFill>
            </a:endParaRPr>
          </a:p>
          <a:p>
            <a:pPr marL="0" indent="0">
              <a:buNone/>
            </a:pPr>
            <a:endParaRPr lang="de-DE" dirty="0"/>
          </a:p>
          <a:p>
            <a:endParaRPr lang="de-AT" dirty="0"/>
          </a:p>
        </p:txBody>
      </p:sp>
      <p:sp>
        <p:nvSpPr>
          <p:cNvPr id="4" name="Dia számának helye 3">
            <a:extLst>
              <a:ext uri="{FF2B5EF4-FFF2-40B4-BE49-F238E27FC236}">
                <a16:creationId xmlns:a16="http://schemas.microsoft.com/office/drawing/2014/main" id="{A27910D5-6FDF-4CB0-840A-6EB3BAE84ECC}"/>
              </a:ext>
            </a:extLst>
          </p:cNvPr>
          <p:cNvSpPr>
            <a:spLocks noGrp="1"/>
          </p:cNvSpPr>
          <p:nvPr>
            <p:ph type="sldNum" sz="quarter" idx="12"/>
          </p:nvPr>
        </p:nvSpPr>
        <p:spPr/>
        <p:txBody>
          <a:bodyPr/>
          <a:lstStyle/>
          <a:p>
            <a:fld id="{826CE9DA-0CC2-4A9E-A617-0548961698AD}" type="slidenum">
              <a:rPr lang="de-AT" smtClean="0">
                <a:solidFill>
                  <a:schemeClr val="bg1"/>
                </a:solidFill>
              </a:rPr>
              <a:t>5</a:t>
            </a:fld>
            <a:endParaRPr lang="de-AT" dirty="0">
              <a:solidFill>
                <a:schemeClr val="bg1"/>
              </a:solidFill>
            </a:endParaRPr>
          </a:p>
        </p:txBody>
      </p:sp>
    </p:spTree>
    <p:extLst>
      <p:ext uri="{BB962C8B-B14F-4D97-AF65-F5344CB8AC3E}">
        <p14:creationId xmlns:p14="http://schemas.microsoft.com/office/powerpoint/2010/main" val="845642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4F058F-40D8-4A47-8EFB-2E334C0400DE}"/>
              </a:ext>
            </a:extLst>
          </p:cNvPr>
          <p:cNvSpPr>
            <a:spLocks noGrp="1"/>
          </p:cNvSpPr>
          <p:nvPr>
            <p:ph type="title"/>
          </p:nvPr>
        </p:nvSpPr>
        <p:spPr>
          <a:xfrm>
            <a:off x="246888" y="320675"/>
            <a:ext cx="10986332" cy="1325563"/>
          </a:xfrm>
        </p:spPr>
        <p:txBody>
          <a:bodyPr/>
          <a:lstStyle/>
          <a:p>
            <a:r>
              <a:rPr lang="de-DE" b="1" dirty="0" err="1" smtClean="0"/>
              <a:t>Materiaalinen</a:t>
            </a:r>
            <a:r>
              <a:rPr lang="de-DE" b="1" dirty="0" smtClean="0"/>
              <a:t> </a:t>
            </a:r>
            <a:r>
              <a:rPr lang="de-DE" b="1" dirty="0" err="1" smtClean="0"/>
              <a:t>toimivalta</a:t>
            </a:r>
            <a:r>
              <a:rPr lang="de-DE" b="1" dirty="0" smtClean="0"/>
              <a:t> I</a:t>
            </a:r>
            <a:endParaRPr lang="de-AT" b="1" dirty="0"/>
          </a:p>
        </p:txBody>
      </p:sp>
      <p:sp>
        <p:nvSpPr>
          <p:cNvPr id="3" name="Inhaltsplatzhalter 2">
            <a:extLst>
              <a:ext uri="{FF2B5EF4-FFF2-40B4-BE49-F238E27FC236}">
                <a16:creationId xmlns:a16="http://schemas.microsoft.com/office/drawing/2014/main" id="{DD2A8102-42BA-425A-834B-32377822A348}"/>
              </a:ext>
            </a:extLst>
          </p:cNvPr>
          <p:cNvSpPr>
            <a:spLocks noGrp="1"/>
          </p:cNvSpPr>
          <p:nvPr>
            <p:ph idx="1"/>
          </p:nvPr>
        </p:nvSpPr>
        <p:spPr>
          <a:xfrm>
            <a:off x="246888" y="1572768"/>
            <a:ext cx="10524744" cy="4604195"/>
          </a:xfrm>
        </p:spPr>
        <p:txBody>
          <a:bodyPr>
            <a:noAutofit/>
          </a:bodyPr>
          <a:lstStyle/>
          <a:p>
            <a:pPr marL="0" indent="0" algn="just">
              <a:buNone/>
            </a:pPr>
            <a:r>
              <a:rPr lang="en-US" sz="1600" b="1" dirty="0" err="1" smtClean="0"/>
              <a:t>Artikla</a:t>
            </a:r>
            <a:r>
              <a:rPr lang="en-US" sz="1600" b="1" dirty="0" smtClean="0"/>
              <a:t> 22</a:t>
            </a:r>
            <a:endParaRPr lang="en-US" sz="1600" b="1" dirty="0"/>
          </a:p>
          <a:p>
            <a:pPr marL="0" indent="0" algn="just">
              <a:buNone/>
            </a:pPr>
            <a:r>
              <a:rPr lang="fi-FI" sz="1600" dirty="0" smtClean="0"/>
              <a:t>1. </a:t>
            </a:r>
            <a:r>
              <a:rPr lang="fi-FI" sz="1600" dirty="0"/>
              <a:t>EPPO on toimivaltainen niiden unionin taloudellisia etuja vahingoittavien rikosten osalta, joista säädetään direktiivissä (EU) 2017/1371, sellaisena kuin se on pantu täytäntöön kansallisessa lainsäädännössä, riippumatta siitä, </a:t>
            </a:r>
            <a:r>
              <a:rPr lang="fi-FI" sz="1600" dirty="0" smtClean="0"/>
              <a:t>olisiko sama </a:t>
            </a:r>
            <a:r>
              <a:rPr lang="fi-FI" sz="1600" dirty="0"/>
              <a:t>rikollinen toiminta luokiteltavissa </a:t>
            </a:r>
            <a:r>
              <a:rPr lang="fi-FI" sz="1600" dirty="0" err="1"/>
              <a:t>toisentyyppiseksi</a:t>
            </a:r>
            <a:r>
              <a:rPr lang="fi-FI" sz="1600" dirty="0"/>
              <a:t> rikokseksi kansallisessa lainsäädännössä. Direktiivin (</a:t>
            </a:r>
            <a:r>
              <a:rPr lang="fi-FI" sz="1600" dirty="0" smtClean="0"/>
              <a:t>EU) 2017/1371</a:t>
            </a:r>
            <a:r>
              <a:rPr lang="fi-FI" sz="1600" dirty="0"/>
              <a:t>, sellaisena kuin se on pantu täytäntöön kansallisessa lainsäädännössä, 3 artiklan 2 kohdan d </a:t>
            </a:r>
            <a:r>
              <a:rPr lang="fi-FI" sz="1600" dirty="0" smtClean="0"/>
              <a:t>alakohdassa tarkoitettujen </a:t>
            </a:r>
            <a:r>
              <a:rPr lang="fi-FI" sz="1600" dirty="0"/>
              <a:t>rikosten osalta EPPO on toimivaltainen vain, kun kyseisessä säännöksessä määritellyt tahalliset teot </a:t>
            </a:r>
            <a:r>
              <a:rPr lang="fi-FI" sz="1600" dirty="0" smtClean="0"/>
              <a:t>tai laiminlyönnit </a:t>
            </a:r>
            <a:r>
              <a:rPr lang="fi-FI" sz="1600" dirty="0"/>
              <a:t>ovat yhteydessä unionin kahden tai useamman jäsenvaltion alueeseen ja niistä aiheutuva </a:t>
            </a:r>
            <a:r>
              <a:rPr lang="fi-FI" sz="1600" dirty="0" smtClean="0"/>
              <a:t>kokonaisvahinko on </a:t>
            </a:r>
            <a:r>
              <a:rPr lang="fi-FI" sz="1600" dirty="0"/>
              <a:t>vähintään 10 miljoonaa euroa</a:t>
            </a:r>
            <a:r>
              <a:rPr lang="fi-FI" sz="1600" dirty="0" smtClean="0"/>
              <a:t>.</a:t>
            </a:r>
          </a:p>
          <a:p>
            <a:pPr marL="514350" indent="-514350" algn="just">
              <a:buFont typeface="+mj-lt"/>
              <a:buAutoNum type="arabicPeriod"/>
            </a:pPr>
            <a:endParaRPr lang="fi-FI" sz="1600" dirty="0"/>
          </a:p>
          <a:p>
            <a:pPr marL="0" indent="0" algn="just">
              <a:buNone/>
            </a:pPr>
            <a:r>
              <a:rPr lang="fi-FI" sz="1600" dirty="0"/>
              <a:t>2. EPPO on toimivaltainen myös niissä rikoksissa, jotka koskevat rikollisjärjestön toimintaan osallistumista, </a:t>
            </a:r>
            <a:r>
              <a:rPr lang="fi-FI" sz="1600" dirty="0" smtClean="0"/>
              <a:t>sellaisena kuin </a:t>
            </a:r>
            <a:r>
              <a:rPr lang="fi-FI" sz="1600" dirty="0"/>
              <a:t>se on määritelty puitepäätöksessä 2008/841/YOS ja pantu täytäntöön kansallisessa lainsäädännössä, jos </a:t>
            </a:r>
            <a:r>
              <a:rPr lang="fi-FI" sz="1600" dirty="0" smtClean="0"/>
              <a:t>kyseinen rikollisjärjestö </a:t>
            </a:r>
            <a:r>
              <a:rPr lang="fi-FI" sz="1600" dirty="0"/>
              <a:t>keskittyy rikollisessa toiminnassaan minkä tahansa 1 kohdassa tarkoitetun rikoksen tekemiseen.</a:t>
            </a:r>
          </a:p>
          <a:p>
            <a:pPr marL="0" indent="0" algn="just">
              <a:buNone/>
            </a:pPr>
            <a:endParaRPr lang="fi-FI" sz="1600" dirty="0" smtClean="0"/>
          </a:p>
          <a:p>
            <a:pPr marL="0" indent="0" algn="just">
              <a:buNone/>
            </a:pPr>
            <a:r>
              <a:rPr lang="fi-FI" sz="1600" dirty="0" smtClean="0"/>
              <a:t>3</a:t>
            </a:r>
            <a:r>
              <a:rPr lang="fi-FI" sz="1600" dirty="0"/>
              <a:t>. EPPO on toimivaltainen myös kaikkien muiden rikosten osalta, jotka liittyvät erottamattomasti sellaiseen </a:t>
            </a:r>
            <a:r>
              <a:rPr lang="fi-FI" sz="1600" dirty="0" smtClean="0"/>
              <a:t>rikolliseen toimintaan</a:t>
            </a:r>
            <a:r>
              <a:rPr lang="fi-FI" sz="1600" dirty="0"/>
              <a:t>, joka kuuluu tämän artiklan 1 kohdan soveltamisalaan. Toimivaltaa näissä rikoksissa voidaan käyttää ainoastaan 25 artiklan 3 kohdan mukaisesti.</a:t>
            </a:r>
          </a:p>
          <a:p>
            <a:pPr marL="0" indent="0" algn="just">
              <a:buNone/>
            </a:pPr>
            <a:r>
              <a:rPr lang="fi-FI" sz="1600" dirty="0"/>
              <a:t>4. EPPO ei missään tapauksessa ole toimivaltainen kansallisia välittömiä veroja koskevien rikosten, mukaan </a:t>
            </a:r>
            <a:r>
              <a:rPr lang="fi-FI" sz="1600" dirty="0" smtClean="0"/>
              <a:t>lukien niihin </a:t>
            </a:r>
            <a:r>
              <a:rPr lang="fi-FI" sz="1600" dirty="0"/>
              <a:t>erottamattomasti liittyvät rikokset, osalta. Tämä asetus ei vaikuta jäsenvaltioiden verohallinnon rakenteeseen </a:t>
            </a:r>
            <a:r>
              <a:rPr lang="fi-FI" sz="1600" dirty="0" smtClean="0"/>
              <a:t>tai toimintaan</a:t>
            </a:r>
            <a:r>
              <a:rPr lang="fi-FI" sz="1600" dirty="0"/>
              <a:t>.</a:t>
            </a:r>
            <a:endParaRPr lang="de-AT" sz="1600" dirty="0"/>
          </a:p>
        </p:txBody>
      </p:sp>
      <p:sp>
        <p:nvSpPr>
          <p:cNvPr id="4" name="Dia számának helye 3">
            <a:extLst>
              <a:ext uri="{FF2B5EF4-FFF2-40B4-BE49-F238E27FC236}">
                <a16:creationId xmlns:a16="http://schemas.microsoft.com/office/drawing/2014/main" id="{16D6DE05-9A8A-4BB4-936A-5273D6C94014}"/>
              </a:ext>
            </a:extLst>
          </p:cNvPr>
          <p:cNvSpPr>
            <a:spLocks noGrp="1"/>
          </p:cNvSpPr>
          <p:nvPr>
            <p:ph type="sldNum" sz="quarter" idx="12"/>
          </p:nvPr>
        </p:nvSpPr>
        <p:spPr/>
        <p:txBody>
          <a:bodyPr/>
          <a:lstStyle/>
          <a:p>
            <a:fld id="{826CE9DA-0CC2-4A9E-A617-0548961698AD}" type="slidenum">
              <a:rPr lang="de-AT" smtClean="0">
                <a:solidFill>
                  <a:schemeClr val="bg1"/>
                </a:solidFill>
              </a:rPr>
              <a:t>6</a:t>
            </a:fld>
            <a:endParaRPr lang="de-AT" dirty="0">
              <a:solidFill>
                <a:schemeClr val="bg1"/>
              </a:solidFill>
            </a:endParaRPr>
          </a:p>
        </p:txBody>
      </p:sp>
    </p:spTree>
    <p:extLst>
      <p:ext uri="{BB962C8B-B14F-4D97-AF65-F5344CB8AC3E}">
        <p14:creationId xmlns:p14="http://schemas.microsoft.com/office/powerpoint/2010/main" val="2127756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92208D-9EFB-454C-AC86-C79E41C4CDE5}"/>
              </a:ext>
            </a:extLst>
          </p:cNvPr>
          <p:cNvSpPr>
            <a:spLocks noGrp="1"/>
          </p:cNvSpPr>
          <p:nvPr>
            <p:ph type="title"/>
          </p:nvPr>
        </p:nvSpPr>
        <p:spPr>
          <a:xfrm>
            <a:off x="838200" y="365125"/>
            <a:ext cx="10515600" cy="695579"/>
          </a:xfrm>
        </p:spPr>
        <p:txBody>
          <a:bodyPr/>
          <a:lstStyle/>
          <a:p>
            <a:pPr algn="ctr"/>
            <a:r>
              <a:rPr lang="en-GB" b="1" noProof="0" dirty="0" err="1" smtClean="0"/>
              <a:t>Asiallinen</a:t>
            </a:r>
            <a:r>
              <a:rPr lang="en-GB" b="1" noProof="0" dirty="0" smtClean="0"/>
              <a:t> </a:t>
            </a:r>
            <a:r>
              <a:rPr lang="en-GB" b="1" noProof="0" dirty="0" err="1" smtClean="0"/>
              <a:t>toimivalta</a:t>
            </a:r>
            <a:r>
              <a:rPr lang="en-GB" b="1" noProof="0" dirty="0" smtClean="0"/>
              <a:t> II</a:t>
            </a:r>
            <a:endParaRPr lang="en-GB" b="1" noProof="0" dirty="0"/>
          </a:p>
        </p:txBody>
      </p:sp>
      <p:sp>
        <p:nvSpPr>
          <p:cNvPr id="3" name="Inhaltsplatzhalter 2">
            <a:extLst>
              <a:ext uri="{FF2B5EF4-FFF2-40B4-BE49-F238E27FC236}">
                <a16:creationId xmlns:a16="http://schemas.microsoft.com/office/drawing/2014/main" id="{3A8BBFBB-1348-45F3-B441-8F44B4ABB080}"/>
              </a:ext>
            </a:extLst>
          </p:cNvPr>
          <p:cNvSpPr>
            <a:spLocks noGrp="1"/>
          </p:cNvSpPr>
          <p:nvPr>
            <p:ph idx="1"/>
          </p:nvPr>
        </p:nvSpPr>
        <p:spPr>
          <a:xfrm>
            <a:off x="838200" y="1825625"/>
            <a:ext cx="10515600" cy="4351338"/>
          </a:xfrm>
        </p:spPr>
        <p:txBody>
          <a:bodyPr>
            <a:normAutofit/>
          </a:bodyPr>
          <a:lstStyle/>
          <a:p>
            <a:pPr marL="0" indent="0" algn="ctr">
              <a:buNone/>
            </a:pPr>
            <a:r>
              <a:rPr lang="en-GB" sz="2400" noProof="0" dirty="0" err="1" smtClean="0"/>
              <a:t>Artikla</a:t>
            </a:r>
            <a:r>
              <a:rPr lang="en-GB" sz="2400" noProof="0" dirty="0" smtClean="0"/>
              <a:t> </a:t>
            </a:r>
            <a:r>
              <a:rPr lang="en-GB" sz="2400" noProof="0" dirty="0"/>
              <a:t>22</a:t>
            </a:r>
          </a:p>
        </p:txBody>
      </p:sp>
      <p:sp>
        <p:nvSpPr>
          <p:cNvPr id="4" name="Rechteck 3">
            <a:extLst>
              <a:ext uri="{FF2B5EF4-FFF2-40B4-BE49-F238E27FC236}">
                <a16:creationId xmlns:a16="http://schemas.microsoft.com/office/drawing/2014/main" id="{AB37F947-D7E7-4D6A-B00A-3564265F51D4}"/>
              </a:ext>
            </a:extLst>
          </p:cNvPr>
          <p:cNvSpPr/>
          <p:nvPr/>
        </p:nvSpPr>
        <p:spPr>
          <a:xfrm>
            <a:off x="1489684" y="2619119"/>
            <a:ext cx="2402342" cy="14437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sz="2400" b="1" dirty="0" smtClean="0"/>
              <a:t>PIF-</a:t>
            </a:r>
            <a:r>
              <a:rPr lang="de-AT" sz="2400" b="1" dirty="0" err="1" smtClean="0"/>
              <a:t>rikokset</a:t>
            </a:r>
            <a:endParaRPr lang="de-AT" sz="2400" b="1" dirty="0"/>
          </a:p>
        </p:txBody>
      </p:sp>
      <p:sp>
        <p:nvSpPr>
          <p:cNvPr id="5" name="Rechteck 4">
            <a:extLst>
              <a:ext uri="{FF2B5EF4-FFF2-40B4-BE49-F238E27FC236}">
                <a16:creationId xmlns:a16="http://schemas.microsoft.com/office/drawing/2014/main" id="{699BBCE9-9AE1-46CB-806C-D9AEEC5B6046}"/>
              </a:ext>
            </a:extLst>
          </p:cNvPr>
          <p:cNvSpPr/>
          <p:nvPr/>
        </p:nvSpPr>
        <p:spPr>
          <a:xfrm>
            <a:off x="4779587" y="2626966"/>
            <a:ext cx="2402342" cy="14437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sz="2400" b="1" dirty="0" err="1" smtClean="0"/>
              <a:t>Rikollisjärjestön</a:t>
            </a:r>
            <a:r>
              <a:rPr lang="de-AT" sz="2400" b="1" dirty="0" smtClean="0"/>
              <a:t> </a:t>
            </a:r>
            <a:r>
              <a:rPr lang="de-AT" sz="2400" b="1" dirty="0" err="1" smtClean="0"/>
              <a:t>toimintaan</a:t>
            </a:r>
            <a:r>
              <a:rPr lang="de-AT" sz="2400" b="1" dirty="0" smtClean="0"/>
              <a:t> </a:t>
            </a:r>
            <a:r>
              <a:rPr lang="de-AT" sz="2400" b="1" dirty="0" err="1" smtClean="0"/>
              <a:t>osallistuminen</a:t>
            </a:r>
            <a:r>
              <a:rPr lang="de-AT" sz="2400" b="1" dirty="0" smtClean="0"/>
              <a:t>,</a:t>
            </a:r>
          </a:p>
          <a:p>
            <a:pPr algn="ctr"/>
            <a:r>
              <a:rPr lang="de-AT" sz="1200" dirty="0" smtClean="0"/>
              <a:t>(</a:t>
            </a:r>
            <a:r>
              <a:rPr lang="de-AT" sz="1200" dirty="0" err="1" smtClean="0"/>
              <a:t>jos</a:t>
            </a:r>
            <a:r>
              <a:rPr lang="de-AT" sz="1200" dirty="0" smtClean="0"/>
              <a:t> </a:t>
            </a:r>
            <a:r>
              <a:rPr lang="de-AT" sz="1200" dirty="0" err="1" smtClean="0"/>
              <a:t>toiminta</a:t>
            </a:r>
            <a:r>
              <a:rPr lang="de-AT" sz="1200" dirty="0" smtClean="0"/>
              <a:t> </a:t>
            </a:r>
            <a:r>
              <a:rPr lang="de-AT" sz="1200" dirty="0" err="1" smtClean="0"/>
              <a:t>keskittyPIFiin</a:t>
            </a:r>
            <a:r>
              <a:rPr lang="de-AT" sz="1200" dirty="0" smtClean="0"/>
              <a:t>)</a:t>
            </a:r>
            <a:endParaRPr lang="de-AT" sz="1200" dirty="0"/>
          </a:p>
        </p:txBody>
      </p:sp>
      <p:sp>
        <p:nvSpPr>
          <p:cNvPr id="6" name="Rechteck 5">
            <a:extLst>
              <a:ext uri="{FF2B5EF4-FFF2-40B4-BE49-F238E27FC236}">
                <a16:creationId xmlns:a16="http://schemas.microsoft.com/office/drawing/2014/main" id="{115693E8-8895-4E85-BB80-FCE9C1223316}"/>
              </a:ext>
            </a:extLst>
          </p:cNvPr>
          <p:cNvSpPr/>
          <p:nvPr/>
        </p:nvSpPr>
        <p:spPr>
          <a:xfrm>
            <a:off x="8063897" y="2628396"/>
            <a:ext cx="2402342" cy="14437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sz="2400" b="1" dirty="0" err="1" smtClean="0"/>
              <a:t>Erottamattomat</a:t>
            </a:r>
            <a:endParaRPr lang="de-AT" sz="2400" b="1" dirty="0" smtClean="0"/>
          </a:p>
          <a:p>
            <a:pPr algn="ctr"/>
            <a:r>
              <a:rPr lang="de-AT" sz="2400" b="1" dirty="0" err="1" smtClean="0"/>
              <a:t>liitännäisrikokset</a:t>
            </a:r>
            <a:endParaRPr lang="de-AT" sz="2400" b="1" dirty="0"/>
          </a:p>
        </p:txBody>
      </p:sp>
      <p:cxnSp>
        <p:nvCxnSpPr>
          <p:cNvPr id="8" name="Gerade Verbindung mit Pfeil 7">
            <a:extLst>
              <a:ext uri="{FF2B5EF4-FFF2-40B4-BE49-F238E27FC236}">
                <a16:creationId xmlns:a16="http://schemas.microsoft.com/office/drawing/2014/main" id="{4D505CF7-B237-4FC9-B3ED-F9D915FC6CD6}"/>
              </a:ext>
            </a:extLst>
          </p:cNvPr>
          <p:cNvCxnSpPr>
            <a:cxnSpLocks/>
          </p:cNvCxnSpPr>
          <p:nvPr/>
        </p:nvCxnSpPr>
        <p:spPr>
          <a:xfrm>
            <a:off x="6795740" y="2234950"/>
            <a:ext cx="1734176" cy="31103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Gerade Verbindung mit Pfeil 11">
            <a:extLst>
              <a:ext uri="{FF2B5EF4-FFF2-40B4-BE49-F238E27FC236}">
                <a16:creationId xmlns:a16="http://schemas.microsoft.com/office/drawing/2014/main" id="{38F5086E-32B4-4172-90EF-19B80C80538C}"/>
              </a:ext>
            </a:extLst>
          </p:cNvPr>
          <p:cNvCxnSpPr>
            <a:cxnSpLocks/>
          </p:cNvCxnSpPr>
          <p:nvPr/>
        </p:nvCxnSpPr>
        <p:spPr>
          <a:xfrm flipH="1">
            <a:off x="3504011" y="2213269"/>
            <a:ext cx="1881721" cy="2787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Gerade Verbindung mit Pfeil 15">
            <a:extLst>
              <a:ext uri="{FF2B5EF4-FFF2-40B4-BE49-F238E27FC236}">
                <a16:creationId xmlns:a16="http://schemas.microsoft.com/office/drawing/2014/main" id="{E37F03C2-A4AA-4AEC-AA41-3699EBF1CF4F}"/>
              </a:ext>
            </a:extLst>
          </p:cNvPr>
          <p:cNvCxnSpPr>
            <a:cxnSpLocks/>
          </p:cNvCxnSpPr>
          <p:nvPr/>
        </p:nvCxnSpPr>
        <p:spPr>
          <a:xfrm>
            <a:off x="5961776" y="2234950"/>
            <a:ext cx="0" cy="3269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Textfeld 21">
            <a:extLst>
              <a:ext uri="{FF2B5EF4-FFF2-40B4-BE49-F238E27FC236}">
                <a16:creationId xmlns:a16="http://schemas.microsoft.com/office/drawing/2014/main" id="{77B73D8F-9FF3-4801-BE23-8593C582B35F}"/>
              </a:ext>
            </a:extLst>
          </p:cNvPr>
          <p:cNvSpPr txBox="1"/>
          <p:nvPr/>
        </p:nvSpPr>
        <p:spPr>
          <a:xfrm>
            <a:off x="6052264" y="2176704"/>
            <a:ext cx="679925" cy="369332"/>
          </a:xfrm>
          <a:prstGeom prst="rect">
            <a:avLst/>
          </a:prstGeom>
          <a:noFill/>
        </p:spPr>
        <p:txBody>
          <a:bodyPr wrap="square" rtlCol="0">
            <a:spAutoFit/>
          </a:bodyPr>
          <a:lstStyle/>
          <a:p>
            <a:r>
              <a:rPr lang="de-AT" dirty="0"/>
              <a:t>§ 2</a:t>
            </a:r>
          </a:p>
        </p:txBody>
      </p:sp>
      <p:sp>
        <p:nvSpPr>
          <p:cNvPr id="24" name="Textfeld 23">
            <a:extLst>
              <a:ext uri="{FF2B5EF4-FFF2-40B4-BE49-F238E27FC236}">
                <a16:creationId xmlns:a16="http://schemas.microsoft.com/office/drawing/2014/main" id="{6E691D19-D62D-47A0-AB35-B3E2BAED508F}"/>
              </a:ext>
            </a:extLst>
          </p:cNvPr>
          <p:cNvSpPr txBox="1"/>
          <p:nvPr/>
        </p:nvSpPr>
        <p:spPr>
          <a:xfrm>
            <a:off x="7566152" y="2049540"/>
            <a:ext cx="995489" cy="369332"/>
          </a:xfrm>
          <a:prstGeom prst="rect">
            <a:avLst/>
          </a:prstGeom>
          <a:noFill/>
        </p:spPr>
        <p:txBody>
          <a:bodyPr wrap="square" rtlCol="0">
            <a:spAutoFit/>
          </a:bodyPr>
          <a:lstStyle/>
          <a:p>
            <a:r>
              <a:rPr lang="de-AT" dirty="0"/>
              <a:t>§ 3</a:t>
            </a:r>
          </a:p>
        </p:txBody>
      </p:sp>
      <p:sp>
        <p:nvSpPr>
          <p:cNvPr id="25" name="Textfeld 24">
            <a:extLst>
              <a:ext uri="{FF2B5EF4-FFF2-40B4-BE49-F238E27FC236}">
                <a16:creationId xmlns:a16="http://schemas.microsoft.com/office/drawing/2014/main" id="{D6CB96EC-FA48-4BDB-862A-2FA38E1DDD78}"/>
              </a:ext>
            </a:extLst>
          </p:cNvPr>
          <p:cNvSpPr txBox="1"/>
          <p:nvPr/>
        </p:nvSpPr>
        <p:spPr>
          <a:xfrm>
            <a:off x="3956686" y="2049540"/>
            <a:ext cx="580241" cy="369332"/>
          </a:xfrm>
          <a:prstGeom prst="rect">
            <a:avLst/>
          </a:prstGeom>
          <a:noFill/>
        </p:spPr>
        <p:txBody>
          <a:bodyPr wrap="square" rtlCol="0">
            <a:spAutoFit/>
          </a:bodyPr>
          <a:lstStyle/>
          <a:p>
            <a:r>
              <a:rPr lang="de-AT" dirty="0"/>
              <a:t>§ 1</a:t>
            </a:r>
          </a:p>
        </p:txBody>
      </p:sp>
      <p:sp>
        <p:nvSpPr>
          <p:cNvPr id="27" name="Rechteck 26">
            <a:extLst>
              <a:ext uri="{FF2B5EF4-FFF2-40B4-BE49-F238E27FC236}">
                <a16:creationId xmlns:a16="http://schemas.microsoft.com/office/drawing/2014/main" id="{00278F17-294B-49E8-B062-1369D0ACCE94}"/>
              </a:ext>
            </a:extLst>
          </p:cNvPr>
          <p:cNvSpPr/>
          <p:nvPr/>
        </p:nvSpPr>
        <p:spPr>
          <a:xfrm>
            <a:off x="1491761" y="4594100"/>
            <a:ext cx="8982149" cy="199218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de-AT" b="1" dirty="0" err="1" smtClean="0"/>
              <a:t>Direktiivi</a:t>
            </a:r>
            <a:r>
              <a:rPr lang="de-AT" b="1" dirty="0" smtClean="0"/>
              <a:t> </a:t>
            </a:r>
            <a:r>
              <a:rPr lang="de-AT" b="1" dirty="0"/>
              <a:t>(EU) 2017/1371 (PIF)</a:t>
            </a:r>
          </a:p>
          <a:p>
            <a:pPr marL="285750" indent="-285750">
              <a:buFont typeface="Wingdings" panose="05000000000000000000" pitchFamily="2" charset="2"/>
              <a:buChar char="Ø"/>
              <a:defRPr/>
            </a:pPr>
            <a:r>
              <a:rPr lang="en-US" b="1" dirty="0" err="1" smtClean="0"/>
              <a:t>Minimisäännökset</a:t>
            </a:r>
            <a:r>
              <a:rPr lang="en-US" b="1" dirty="0" smtClean="0"/>
              <a:t> </a:t>
            </a:r>
            <a:r>
              <a:rPr lang="en-US" b="1" dirty="0" err="1" smtClean="0"/>
              <a:t>koskien</a:t>
            </a:r>
            <a:r>
              <a:rPr lang="en-US" b="1" dirty="0" smtClean="0"/>
              <a:t> </a:t>
            </a:r>
            <a:r>
              <a:rPr lang="en-US" b="1" dirty="0" err="1" smtClean="0"/>
              <a:t>Unionin</a:t>
            </a:r>
            <a:r>
              <a:rPr lang="en-US" b="1" dirty="0" smtClean="0"/>
              <a:t> </a:t>
            </a:r>
            <a:r>
              <a:rPr lang="en-US" b="1" dirty="0" err="1" smtClean="0"/>
              <a:t>taloudellisiin</a:t>
            </a:r>
            <a:r>
              <a:rPr lang="en-US" b="1" dirty="0" smtClean="0"/>
              <a:t> </a:t>
            </a:r>
            <a:r>
              <a:rPr lang="en-US" b="1" dirty="0" err="1" smtClean="0"/>
              <a:t>etuihin</a:t>
            </a:r>
            <a:r>
              <a:rPr lang="en-US" b="1" dirty="0" smtClean="0"/>
              <a:t> </a:t>
            </a:r>
            <a:r>
              <a:rPr lang="en-US" b="1" dirty="0" err="1" smtClean="0"/>
              <a:t>kohdistuvien</a:t>
            </a:r>
            <a:r>
              <a:rPr lang="en-US" b="1" dirty="0" smtClean="0"/>
              <a:t> </a:t>
            </a:r>
            <a:r>
              <a:rPr lang="en-US" b="1" dirty="0" err="1" smtClean="0"/>
              <a:t>rikosten</a:t>
            </a:r>
            <a:r>
              <a:rPr lang="en-US" b="1" dirty="0" smtClean="0"/>
              <a:t> </a:t>
            </a:r>
            <a:r>
              <a:rPr lang="en-US" b="1" dirty="0" err="1" smtClean="0"/>
              <a:t>määritelmää</a:t>
            </a:r>
            <a:r>
              <a:rPr lang="en-US" b="1" dirty="0" smtClean="0"/>
              <a:t> ja </a:t>
            </a:r>
            <a:r>
              <a:rPr lang="en-US" b="1" dirty="0" err="1" smtClean="0"/>
              <a:t>rangaistuksia</a:t>
            </a:r>
            <a:r>
              <a:rPr lang="en-US" b="1" dirty="0" smtClean="0"/>
              <a:t> </a:t>
            </a:r>
          </a:p>
          <a:p>
            <a:pPr marL="285750" indent="-285750">
              <a:buFont typeface="Wingdings" panose="05000000000000000000" pitchFamily="2" charset="2"/>
              <a:buChar char="Ø"/>
              <a:defRPr/>
            </a:pPr>
            <a:r>
              <a:rPr lang="en-US" b="1" dirty="0" err="1" smtClean="0"/>
              <a:t>Unionin</a:t>
            </a:r>
            <a:r>
              <a:rPr lang="en-US" b="1" dirty="0" smtClean="0"/>
              <a:t> </a:t>
            </a:r>
            <a:r>
              <a:rPr lang="en-US" b="1" dirty="0" err="1" smtClean="0"/>
              <a:t>taloudellisiin</a:t>
            </a:r>
            <a:r>
              <a:rPr lang="en-US" b="1" dirty="0" smtClean="0"/>
              <a:t> </a:t>
            </a:r>
            <a:r>
              <a:rPr lang="en-US" b="1" dirty="0" err="1" smtClean="0"/>
              <a:t>etuihin</a:t>
            </a:r>
            <a:r>
              <a:rPr lang="en-US" b="1" dirty="0" smtClean="0"/>
              <a:t> </a:t>
            </a:r>
            <a:r>
              <a:rPr lang="en-US" b="1" dirty="0" err="1" smtClean="0"/>
              <a:t>kohdistuva</a:t>
            </a:r>
            <a:r>
              <a:rPr lang="en-US" b="1" dirty="0" smtClean="0"/>
              <a:t> </a:t>
            </a:r>
            <a:r>
              <a:rPr lang="en-US" b="1" dirty="0" err="1" smtClean="0"/>
              <a:t>petos</a:t>
            </a:r>
            <a:endParaRPr lang="en-US" b="1" dirty="0"/>
          </a:p>
          <a:p>
            <a:pPr marL="285750" indent="-285750">
              <a:buFont typeface="Wingdings" panose="05000000000000000000" pitchFamily="2" charset="2"/>
              <a:buChar char="ü"/>
              <a:defRPr/>
            </a:pPr>
            <a:r>
              <a:rPr lang="en-US" b="1" dirty="0" err="1" smtClean="0"/>
              <a:t>Unionin</a:t>
            </a:r>
            <a:r>
              <a:rPr lang="en-US" b="1" dirty="0" smtClean="0"/>
              <a:t> </a:t>
            </a:r>
            <a:r>
              <a:rPr lang="en-US" b="1" dirty="0" err="1" smtClean="0"/>
              <a:t>taloudellisiin</a:t>
            </a:r>
            <a:r>
              <a:rPr lang="en-US" b="1" dirty="0" smtClean="0"/>
              <a:t> </a:t>
            </a:r>
            <a:r>
              <a:rPr lang="en-US" b="1" dirty="0" err="1" smtClean="0"/>
              <a:t>etuihin</a:t>
            </a:r>
            <a:r>
              <a:rPr lang="en-US" b="1" dirty="0" smtClean="0"/>
              <a:t> </a:t>
            </a:r>
            <a:r>
              <a:rPr lang="en-US" b="1" dirty="0" err="1" smtClean="0"/>
              <a:t>kohdistuvat</a:t>
            </a:r>
            <a:r>
              <a:rPr lang="en-US" b="1" dirty="0" smtClean="0"/>
              <a:t> </a:t>
            </a:r>
            <a:r>
              <a:rPr lang="en-US" b="1" dirty="0" err="1" smtClean="0"/>
              <a:t>muut</a:t>
            </a:r>
            <a:r>
              <a:rPr lang="en-US" b="1" dirty="0" smtClean="0"/>
              <a:t> </a:t>
            </a:r>
            <a:r>
              <a:rPr lang="en-US" b="1" dirty="0" err="1" smtClean="0"/>
              <a:t>rikokset</a:t>
            </a:r>
            <a:endParaRPr lang="en-US" b="1" dirty="0"/>
          </a:p>
        </p:txBody>
      </p:sp>
      <p:sp>
        <p:nvSpPr>
          <p:cNvPr id="41" name="Pfeil: nach unten 40">
            <a:extLst>
              <a:ext uri="{FF2B5EF4-FFF2-40B4-BE49-F238E27FC236}">
                <a16:creationId xmlns:a16="http://schemas.microsoft.com/office/drawing/2014/main" id="{8C12D6DC-DCF8-416F-BE25-A5162D4FE331}"/>
              </a:ext>
            </a:extLst>
          </p:cNvPr>
          <p:cNvSpPr/>
          <p:nvPr/>
        </p:nvSpPr>
        <p:spPr>
          <a:xfrm>
            <a:off x="2549544" y="4171062"/>
            <a:ext cx="282622" cy="314885"/>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AT"/>
          </a:p>
        </p:txBody>
      </p:sp>
      <p:sp>
        <p:nvSpPr>
          <p:cNvPr id="7" name="Dia számának helye 6">
            <a:extLst>
              <a:ext uri="{FF2B5EF4-FFF2-40B4-BE49-F238E27FC236}">
                <a16:creationId xmlns:a16="http://schemas.microsoft.com/office/drawing/2014/main" id="{8DA5A035-F758-4B60-B294-4884568A2BBB}"/>
              </a:ext>
            </a:extLst>
          </p:cNvPr>
          <p:cNvSpPr>
            <a:spLocks noGrp="1"/>
          </p:cNvSpPr>
          <p:nvPr>
            <p:ph type="sldNum" sz="quarter" idx="12"/>
          </p:nvPr>
        </p:nvSpPr>
        <p:spPr>
          <a:xfrm>
            <a:off x="8610600" y="6356350"/>
            <a:ext cx="2743200" cy="365125"/>
          </a:xfrm>
        </p:spPr>
        <p:txBody>
          <a:bodyPr/>
          <a:lstStyle/>
          <a:p>
            <a:fld id="{826CE9DA-0CC2-4A9E-A617-0548961698AD}" type="slidenum">
              <a:rPr lang="de-AT" smtClean="0">
                <a:solidFill>
                  <a:schemeClr val="bg1"/>
                </a:solidFill>
              </a:rPr>
              <a:t>7</a:t>
            </a:fld>
            <a:endParaRPr lang="de-AT" dirty="0">
              <a:solidFill>
                <a:schemeClr val="bg1"/>
              </a:solidFill>
            </a:endParaRPr>
          </a:p>
        </p:txBody>
      </p:sp>
    </p:spTree>
    <p:extLst>
      <p:ext uri="{BB962C8B-B14F-4D97-AF65-F5344CB8AC3E}">
        <p14:creationId xmlns:p14="http://schemas.microsoft.com/office/powerpoint/2010/main" val="4223179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680284" y="496479"/>
            <a:ext cx="10515600" cy="1325563"/>
          </a:xfrm>
        </p:spPr>
        <p:txBody>
          <a:bodyPr/>
          <a:lstStyle/>
          <a:p>
            <a:r>
              <a:rPr lang="en-GB" b="1" dirty="0" err="1" smtClean="0"/>
              <a:t>Asiallinen</a:t>
            </a:r>
            <a:r>
              <a:rPr lang="en-GB" b="1" dirty="0" smtClean="0"/>
              <a:t> </a:t>
            </a:r>
            <a:r>
              <a:rPr lang="en-GB" b="1" dirty="0" err="1" smtClean="0"/>
              <a:t>toimivalta</a:t>
            </a:r>
            <a:r>
              <a:rPr lang="en-GB" b="1" dirty="0" smtClean="0"/>
              <a:t> </a:t>
            </a:r>
            <a:r>
              <a:rPr lang="en-GB" b="1" noProof="0" dirty="0" smtClean="0"/>
              <a:t>III </a:t>
            </a:r>
            <a:r>
              <a:rPr lang="en-GB" b="1" noProof="0" dirty="0"/>
              <a:t>– </a:t>
            </a:r>
            <a:r>
              <a:rPr lang="en-GB" b="1" noProof="0" dirty="0" smtClean="0"/>
              <a:t>PIF-</a:t>
            </a:r>
            <a:r>
              <a:rPr lang="en-GB" b="1" noProof="0" dirty="0" err="1" smtClean="0"/>
              <a:t>rikokset</a:t>
            </a:r>
            <a:endParaRPr lang="en-GB" b="1" noProof="0" dirty="0"/>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680284" y="1913527"/>
            <a:ext cx="10111646" cy="4351338"/>
          </a:xfrm>
        </p:spPr>
        <p:txBody>
          <a:bodyPr>
            <a:normAutofit fontScale="92500" lnSpcReduction="20000"/>
          </a:bodyPr>
          <a:lstStyle/>
          <a:p>
            <a:pPr marL="0" indent="0" algn="just">
              <a:buNone/>
              <a:defRPr/>
            </a:pPr>
            <a:r>
              <a:rPr lang="en-GB" b="1" noProof="0" dirty="0" err="1" smtClean="0"/>
              <a:t>Unionin</a:t>
            </a:r>
            <a:r>
              <a:rPr lang="en-GB" b="1" noProof="0" dirty="0" smtClean="0"/>
              <a:t> </a:t>
            </a:r>
            <a:r>
              <a:rPr lang="en-GB" b="1" noProof="0" dirty="0" err="1" smtClean="0"/>
              <a:t>taloudellisiin</a:t>
            </a:r>
            <a:r>
              <a:rPr lang="en-GB" b="1" noProof="0" dirty="0" smtClean="0"/>
              <a:t> </a:t>
            </a:r>
            <a:r>
              <a:rPr lang="en-GB" b="1" noProof="0" dirty="0" err="1" smtClean="0"/>
              <a:t>etuihin</a:t>
            </a:r>
            <a:r>
              <a:rPr lang="en-GB" b="1" noProof="0" dirty="0" smtClean="0"/>
              <a:t> </a:t>
            </a:r>
            <a:r>
              <a:rPr lang="en-GB" b="1" noProof="0" dirty="0" err="1" smtClean="0"/>
              <a:t>kohdistuva</a:t>
            </a:r>
            <a:r>
              <a:rPr lang="en-GB" b="1" noProof="0" dirty="0" smtClean="0"/>
              <a:t> </a:t>
            </a:r>
            <a:r>
              <a:rPr lang="en-GB" b="1" noProof="0" dirty="0" err="1" smtClean="0"/>
              <a:t>petos</a:t>
            </a:r>
            <a:r>
              <a:rPr lang="en-GB" b="1" noProof="0" dirty="0" smtClean="0"/>
              <a:t> (</a:t>
            </a:r>
            <a:r>
              <a:rPr lang="en-GB" b="1" noProof="0" dirty="0" err="1" smtClean="0"/>
              <a:t>Artikla</a:t>
            </a:r>
            <a:r>
              <a:rPr lang="en-GB" b="1" noProof="0" dirty="0" smtClean="0"/>
              <a:t> </a:t>
            </a:r>
            <a:r>
              <a:rPr lang="en-GB" b="1" noProof="0" dirty="0"/>
              <a:t>3 PIF)</a:t>
            </a:r>
          </a:p>
          <a:p>
            <a:pPr lvl="1" algn="just">
              <a:buFont typeface="Wingdings" panose="05000000000000000000" pitchFamily="2" charset="2"/>
              <a:buChar char="Ø"/>
              <a:defRPr/>
            </a:pPr>
            <a:r>
              <a:rPr lang="fi-FI" dirty="0" smtClean="0"/>
              <a:t>Tarkasti määritellyt teot koskien</a:t>
            </a:r>
            <a:endParaRPr lang="en-GB" noProof="0" dirty="0"/>
          </a:p>
          <a:p>
            <a:pPr lvl="2" algn="just">
              <a:buFont typeface="Wingdings" panose="05000000000000000000" pitchFamily="2" charset="2"/>
              <a:buChar char="ü"/>
              <a:defRPr/>
            </a:pPr>
            <a:r>
              <a:rPr lang="en-GB" dirty="0" err="1"/>
              <a:t>m</a:t>
            </a:r>
            <a:r>
              <a:rPr lang="en-GB" noProof="0" dirty="0" err="1" smtClean="0"/>
              <a:t>uut</a:t>
            </a:r>
            <a:r>
              <a:rPr lang="en-GB" noProof="0" dirty="0" smtClean="0"/>
              <a:t> </a:t>
            </a:r>
            <a:r>
              <a:rPr lang="en-GB" noProof="0" dirty="0" err="1" smtClean="0"/>
              <a:t>kuin</a:t>
            </a:r>
            <a:r>
              <a:rPr lang="en-GB" noProof="0" dirty="0" smtClean="0"/>
              <a:t> </a:t>
            </a:r>
            <a:r>
              <a:rPr lang="en-GB" noProof="0" dirty="0" err="1" smtClean="0"/>
              <a:t>hankintoihin</a:t>
            </a:r>
            <a:r>
              <a:rPr lang="en-GB" noProof="0" dirty="0" smtClean="0"/>
              <a:t> </a:t>
            </a:r>
            <a:r>
              <a:rPr lang="en-GB" noProof="0" dirty="0" err="1" smtClean="0"/>
              <a:t>liittyvät</a:t>
            </a:r>
            <a:r>
              <a:rPr lang="en-GB" noProof="0" dirty="0" smtClean="0"/>
              <a:t> </a:t>
            </a:r>
            <a:r>
              <a:rPr lang="en-GB" noProof="0" dirty="0" err="1" smtClean="0"/>
              <a:t>menot</a:t>
            </a:r>
            <a:r>
              <a:rPr lang="en-GB" noProof="0" dirty="0" smtClean="0"/>
              <a:t>, </a:t>
            </a:r>
            <a:endParaRPr lang="en-GB" noProof="0" dirty="0"/>
          </a:p>
          <a:p>
            <a:pPr lvl="2" algn="just">
              <a:buFont typeface="Wingdings" panose="05000000000000000000" pitchFamily="2" charset="2"/>
              <a:buChar char="ü"/>
              <a:defRPr/>
            </a:pPr>
            <a:r>
              <a:rPr lang="en-GB" noProof="0" dirty="0"/>
              <a:t> </a:t>
            </a:r>
            <a:r>
              <a:rPr lang="en-GB" noProof="0" dirty="0" err="1" smtClean="0"/>
              <a:t>hankintoihin</a:t>
            </a:r>
            <a:r>
              <a:rPr lang="en-GB" noProof="0" dirty="0" smtClean="0"/>
              <a:t> </a:t>
            </a:r>
            <a:r>
              <a:rPr lang="en-GB" noProof="0" dirty="0" err="1" smtClean="0"/>
              <a:t>liittyvät</a:t>
            </a:r>
            <a:r>
              <a:rPr lang="en-GB" noProof="0" dirty="0" smtClean="0"/>
              <a:t> </a:t>
            </a:r>
            <a:r>
              <a:rPr lang="en-GB" noProof="0" dirty="0" err="1" smtClean="0"/>
              <a:t>menot</a:t>
            </a:r>
            <a:endParaRPr lang="en-GB" noProof="0" dirty="0"/>
          </a:p>
          <a:p>
            <a:pPr lvl="2" algn="just">
              <a:buFont typeface="Wingdings" panose="05000000000000000000" pitchFamily="2" charset="2"/>
              <a:buChar char="ü"/>
              <a:defRPr/>
            </a:pPr>
            <a:r>
              <a:rPr lang="en-GB" noProof="0" dirty="0"/>
              <a:t> </a:t>
            </a:r>
            <a:r>
              <a:rPr lang="en-GB" noProof="0" dirty="0" err="1" smtClean="0"/>
              <a:t>muut</a:t>
            </a:r>
            <a:r>
              <a:rPr lang="en-GB" noProof="0" dirty="0" smtClean="0"/>
              <a:t> </a:t>
            </a:r>
            <a:r>
              <a:rPr lang="en-GB" noProof="0" dirty="0" err="1" smtClean="0"/>
              <a:t>kuin</a:t>
            </a:r>
            <a:r>
              <a:rPr lang="en-GB" noProof="0" dirty="0" smtClean="0"/>
              <a:t> </a:t>
            </a:r>
            <a:r>
              <a:rPr lang="en-GB" noProof="0" dirty="0" err="1" smtClean="0"/>
              <a:t>ALV:stä</a:t>
            </a:r>
            <a:r>
              <a:rPr lang="en-GB" noProof="0" dirty="0" smtClean="0"/>
              <a:t> </a:t>
            </a:r>
            <a:r>
              <a:rPr lang="en-GB" noProof="0" dirty="0" err="1" smtClean="0"/>
              <a:t>saatavat</a:t>
            </a:r>
            <a:r>
              <a:rPr lang="en-GB" noProof="0" dirty="0" smtClean="0"/>
              <a:t> </a:t>
            </a:r>
            <a:r>
              <a:rPr lang="en-GB" noProof="0" dirty="0" err="1" smtClean="0"/>
              <a:t>tulot</a:t>
            </a:r>
            <a:r>
              <a:rPr lang="en-GB" noProof="0" dirty="0" smtClean="0"/>
              <a:t> VAT </a:t>
            </a:r>
            <a:endParaRPr lang="en-GB" noProof="0" dirty="0"/>
          </a:p>
          <a:p>
            <a:pPr lvl="2" algn="just">
              <a:buFont typeface="Wingdings" panose="05000000000000000000" pitchFamily="2" charset="2"/>
              <a:buChar char="ü"/>
              <a:defRPr/>
            </a:pPr>
            <a:r>
              <a:rPr lang="en-GB" noProof="0" dirty="0"/>
              <a:t> </a:t>
            </a:r>
            <a:r>
              <a:rPr lang="en-GB" noProof="0" dirty="0" err="1" smtClean="0"/>
              <a:t>ALV:stä</a:t>
            </a:r>
            <a:r>
              <a:rPr lang="en-GB" noProof="0" dirty="0" smtClean="0"/>
              <a:t> </a:t>
            </a:r>
            <a:r>
              <a:rPr lang="en-GB" noProof="0" dirty="0" err="1" smtClean="0"/>
              <a:t>saatavat</a:t>
            </a:r>
            <a:r>
              <a:rPr lang="en-GB" noProof="0" dirty="0" smtClean="0"/>
              <a:t> </a:t>
            </a:r>
            <a:r>
              <a:rPr lang="en-GB" noProof="0" dirty="0" err="1" smtClean="0"/>
              <a:t>tulot</a:t>
            </a:r>
            <a:endParaRPr lang="en-GB" noProof="0" dirty="0"/>
          </a:p>
          <a:p>
            <a:pPr lvl="3" algn="just">
              <a:buFont typeface="Symbol" panose="05050102010706020507" pitchFamily="18" charset="2"/>
              <a:buChar char="-"/>
              <a:defRPr/>
            </a:pPr>
            <a:r>
              <a:rPr lang="en-GB" noProof="0" dirty="0" smtClean="0"/>
              <a:t>Kun </a:t>
            </a:r>
            <a:r>
              <a:rPr lang="en-GB" noProof="0" dirty="0" err="1" smtClean="0"/>
              <a:t>rikollinen</a:t>
            </a:r>
            <a:r>
              <a:rPr lang="en-GB" noProof="0" dirty="0" smtClean="0"/>
              <a:t> </a:t>
            </a:r>
            <a:r>
              <a:rPr lang="en-GB" noProof="0" dirty="0" err="1" smtClean="0"/>
              <a:t>toiminta</a:t>
            </a:r>
            <a:r>
              <a:rPr lang="en-GB" noProof="0" dirty="0" smtClean="0"/>
              <a:t> on </a:t>
            </a:r>
            <a:r>
              <a:rPr lang="en-GB" noProof="0" dirty="0" err="1" smtClean="0"/>
              <a:t>tapahtunut</a:t>
            </a:r>
            <a:r>
              <a:rPr lang="en-GB" noProof="0" dirty="0" smtClean="0"/>
              <a:t> </a:t>
            </a:r>
            <a:r>
              <a:rPr lang="en-GB" noProof="0" dirty="0" err="1" smtClean="0"/>
              <a:t>ainakin</a:t>
            </a:r>
            <a:r>
              <a:rPr lang="en-GB" noProof="0" dirty="0" smtClean="0"/>
              <a:t> </a:t>
            </a:r>
            <a:r>
              <a:rPr lang="en-GB" noProof="0" dirty="0" err="1" smtClean="0"/>
              <a:t>kahden</a:t>
            </a:r>
            <a:r>
              <a:rPr lang="en-GB" noProof="0" dirty="0" smtClean="0"/>
              <a:t> </a:t>
            </a:r>
            <a:r>
              <a:rPr lang="en-GB" noProof="0" dirty="0" err="1" smtClean="0"/>
              <a:t>jäsenvaltion</a:t>
            </a:r>
            <a:r>
              <a:rPr lang="en-GB" noProof="0" dirty="0" smtClean="0"/>
              <a:t> (EPPO) </a:t>
            </a:r>
            <a:r>
              <a:rPr lang="en-GB" noProof="0" dirty="0" err="1" smtClean="0"/>
              <a:t>alueella</a:t>
            </a:r>
            <a:r>
              <a:rPr lang="en-GB" noProof="0" dirty="0" smtClean="0"/>
              <a:t> / </a:t>
            </a:r>
            <a:r>
              <a:rPr lang="en-GB" noProof="0" dirty="0" err="1" smtClean="0"/>
              <a:t>vahinko</a:t>
            </a:r>
            <a:r>
              <a:rPr lang="en-GB" noProof="0" dirty="0" smtClean="0"/>
              <a:t> </a:t>
            </a:r>
            <a:r>
              <a:rPr lang="en-GB" noProof="0" dirty="0" err="1" smtClean="0"/>
              <a:t>vähintään</a:t>
            </a:r>
            <a:r>
              <a:rPr lang="en-GB" noProof="0" dirty="0" smtClean="0"/>
              <a:t> EUR 10.000000</a:t>
            </a:r>
            <a:endParaRPr lang="en-GB" noProof="0" dirty="0"/>
          </a:p>
          <a:p>
            <a:pPr lvl="3" algn="just">
              <a:buFont typeface="Symbol" panose="05050102010706020507" pitchFamily="18" charset="2"/>
              <a:buChar char="-"/>
              <a:defRPr/>
            </a:pPr>
            <a:r>
              <a:rPr lang="en-GB" dirty="0" err="1"/>
              <a:t>e</a:t>
            </a:r>
            <a:r>
              <a:rPr lang="en-GB" noProof="0" dirty="0" err="1" smtClean="0"/>
              <a:t>i</a:t>
            </a:r>
            <a:r>
              <a:rPr lang="en-GB" noProof="0" dirty="0" smtClean="0"/>
              <a:t> </a:t>
            </a:r>
            <a:r>
              <a:rPr lang="en-GB" noProof="0" dirty="0" err="1" smtClean="0"/>
              <a:t>toimivaltaa</a:t>
            </a:r>
            <a:r>
              <a:rPr lang="en-GB" noProof="0" dirty="0" smtClean="0"/>
              <a:t>, </a:t>
            </a:r>
            <a:r>
              <a:rPr lang="en-GB" noProof="0" dirty="0" err="1" smtClean="0"/>
              <a:t>jos</a:t>
            </a:r>
            <a:r>
              <a:rPr lang="en-GB" noProof="0" dirty="0" smtClean="0"/>
              <a:t> </a:t>
            </a:r>
            <a:r>
              <a:rPr lang="en-GB" noProof="0" dirty="0" err="1" smtClean="0"/>
              <a:t>vahinko</a:t>
            </a:r>
            <a:r>
              <a:rPr lang="en-GB" noProof="0" dirty="0" smtClean="0"/>
              <a:t> </a:t>
            </a:r>
            <a:r>
              <a:rPr lang="en-GB" noProof="0" dirty="0" err="1" smtClean="0"/>
              <a:t>alle</a:t>
            </a:r>
            <a:r>
              <a:rPr lang="en-GB" noProof="0" dirty="0" smtClean="0"/>
              <a:t> EUR 10.000000 (</a:t>
            </a:r>
            <a:r>
              <a:rPr lang="en-GB" noProof="0" dirty="0" err="1" smtClean="0"/>
              <a:t>Artikla</a:t>
            </a:r>
            <a:r>
              <a:rPr lang="en-GB" noProof="0" dirty="0" smtClean="0"/>
              <a:t> </a:t>
            </a:r>
            <a:r>
              <a:rPr lang="en-GB" noProof="0" dirty="0"/>
              <a:t>22 § 4)</a:t>
            </a:r>
          </a:p>
          <a:p>
            <a:pPr marL="0" indent="0" algn="just">
              <a:buNone/>
              <a:defRPr/>
            </a:pPr>
            <a:r>
              <a:rPr lang="en-GB" b="1" noProof="0" dirty="0" err="1" smtClean="0"/>
              <a:t>Muut</a:t>
            </a:r>
            <a:r>
              <a:rPr lang="en-GB" b="1" noProof="0" dirty="0" smtClean="0"/>
              <a:t> </a:t>
            </a:r>
            <a:r>
              <a:rPr lang="en-GB" b="1" noProof="0" dirty="0" err="1" smtClean="0"/>
              <a:t>Unionin</a:t>
            </a:r>
            <a:r>
              <a:rPr lang="en-GB" b="1" noProof="0" dirty="0" smtClean="0"/>
              <a:t> </a:t>
            </a:r>
            <a:r>
              <a:rPr lang="en-GB" b="1" noProof="0" dirty="0" err="1" smtClean="0"/>
              <a:t>taloudellisiin</a:t>
            </a:r>
            <a:r>
              <a:rPr lang="en-GB" b="1" noProof="0" dirty="0" smtClean="0"/>
              <a:t> </a:t>
            </a:r>
            <a:r>
              <a:rPr lang="en-GB" b="1" noProof="0" dirty="0" err="1" smtClean="0"/>
              <a:t>etuihin</a:t>
            </a:r>
            <a:r>
              <a:rPr lang="en-GB" b="1" noProof="0" dirty="0" smtClean="0"/>
              <a:t> </a:t>
            </a:r>
            <a:r>
              <a:rPr lang="en-GB" b="1" noProof="0" dirty="0" err="1" smtClean="0"/>
              <a:t>kohdistuvat</a:t>
            </a:r>
            <a:r>
              <a:rPr lang="en-GB" b="1" noProof="0" dirty="0" smtClean="0"/>
              <a:t> </a:t>
            </a:r>
            <a:r>
              <a:rPr lang="en-GB" b="1" noProof="0" dirty="0" err="1" smtClean="0"/>
              <a:t>rikokset</a:t>
            </a:r>
            <a:r>
              <a:rPr lang="en-GB" b="1" noProof="0" dirty="0" smtClean="0"/>
              <a:t> (</a:t>
            </a:r>
            <a:r>
              <a:rPr lang="en-GB" b="1" noProof="0" dirty="0" err="1" smtClean="0"/>
              <a:t>Artikla</a:t>
            </a:r>
            <a:r>
              <a:rPr lang="en-GB" b="1" noProof="0" dirty="0" smtClean="0"/>
              <a:t> </a:t>
            </a:r>
            <a:r>
              <a:rPr lang="en-GB" b="1" noProof="0" dirty="0"/>
              <a:t>4 PIF)</a:t>
            </a:r>
          </a:p>
          <a:p>
            <a:pPr lvl="1" algn="just">
              <a:buFont typeface="Wingdings" panose="05000000000000000000" pitchFamily="2" charset="2"/>
              <a:buChar char="Ø"/>
              <a:defRPr/>
            </a:pPr>
            <a:r>
              <a:rPr lang="en-GB" noProof="0" dirty="0" err="1" smtClean="0"/>
              <a:t>Rahanpesu</a:t>
            </a:r>
            <a:endParaRPr lang="en-GB" noProof="0" dirty="0"/>
          </a:p>
          <a:p>
            <a:pPr lvl="2" algn="just">
              <a:buFont typeface="Wingdings" panose="05000000000000000000" pitchFamily="2" charset="2"/>
              <a:buChar char="ü"/>
              <a:defRPr/>
            </a:pPr>
            <a:r>
              <a:rPr lang="en-GB" noProof="0" dirty="0" err="1" smtClean="0"/>
              <a:t>Siten</a:t>
            </a:r>
            <a:r>
              <a:rPr lang="en-GB" noProof="0" dirty="0" smtClean="0"/>
              <a:t> </a:t>
            </a:r>
            <a:r>
              <a:rPr lang="en-GB" noProof="0" dirty="0" err="1" smtClean="0"/>
              <a:t>kuin</a:t>
            </a:r>
            <a:r>
              <a:rPr lang="en-GB" noProof="0" dirty="0" smtClean="0"/>
              <a:t> se on </a:t>
            </a:r>
            <a:r>
              <a:rPr lang="en-GB" noProof="0" dirty="0" err="1" smtClean="0"/>
              <a:t>kuvattu</a:t>
            </a:r>
            <a:r>
              <a:rPr lang="en-GB" dirty="0"/>
              <a:t> </a:t>
            </a:r>
            <a:r>
              <a:rPr lang="en-GB" dirty="0" err="1" smtClean="0"/>
              <a:t>direktiivin</a:t>
            </a:r>
            <a:r>
              <a:rPr lang="en-GB" dirty="0" smtClean="0"/>
              <a:t> (EU</a:t>
            </a:r>
            <a:r>
              <a:rPr lang="en-GB" dirty="0"/>
              <a:t>) </a:t>
            </a:r>
            <a:r>
              <a:rPr lang="en-GB" dirty="0" smtClean="0"/>
              <a:t>2015/849 </a:t>
            </a:r>
            <a:r>
              <a:rPr lang="en-GB" dirty="0"/>
              <a:t>a</a:t>
            </a:r>
            <a:r>
              <a:rPr lang="en-GB" noProof="0" dirty="0" err="1" smtClean="0"/>
              <a:t>rtiklassa</a:t>
            </a:r>
            <a:r>
              <a:rPr lang="en-GB" noProof="0" dirty="0" smtClean="0"/>
              <a:t> </a:t>
            </a:r>
            <a:r>
              <a:rPr lang="en-GB" noProof="0" dirty="0"/>
              <a:t>1 § </a:t>
            </a:r>
            <a:r>
              <a:rPr lang="en-GB" noProof="0" dirty="0" smtClean="0"/>
              <a:t>3</a:t>
            </a:r>
          </a:p>
          <a:p>
            <a:pPr lvl="2" algn="just">
              <a:buFont typeface="Wingdings" panose="05000000000000000000" pitchFamily="2" charset="2"/>
              <a:buChar char="ü"/>
              <a:defRPr/>
            </a:pPr>
            <a:r>
              <a:rPr lang="en-GB" noProof="0" dirty="0" err="1" smtClean="0"/>
              <a:t>Passiiviinen</a:t>
            </a:r>
            <a:r>
              <a:rPr lang="en-GB" noProof="0" dirty="0" smtClean="0"/>
              <a:t> </a:t>
            </a:r>
            <a:r>
              <a:rPr lang="en-GB" noProof="0" dirty="0" err="1" smtClean="0"/>
              <a:t>ja</a:t>
            </a:r>
            <a:r>
              <a:rPr lang="en-GB" noProof="0" dirty="0" smtClean="0"/>
              <a:t> </a:t>
            </a:r>
            <a:r>
              <a:rPr lang="en-GB" noProof="0" dirty="0" err="1" smtClean="0"/>
              <a:t>aktiivinen</a:t>
            </a:r>
            <a:r>
              <a:rPr lang="en-GB" noProof="0" dirty="0" smtClean="0"/>
              <a:t> </a:t>
            </a:r>
            <a:r>
              <a:rPr lang="en-GB" noProof="0" dirty="0" err="1" smtClean="0"/>
              <a:t>korruptio</a:t>
            </a:r>
            <a:endParaRPr lang="en-GB" noProof="0" dirty="0"/>
          </a:p>
          <a:p>
            <a:pPr lvl="1" algn="just">
              <a:buFont typeface="Wingdings" panose="05000000000000000000" pitchFamily="2" charset="2"/>
              <a:buChar char="Ø"/>
              <a:defRPr/>
            </a:pPr>
            <a:r>
              <a:rPr lang="en-GB" noProof="0" dirty="0" err="1" smtClean="0"/>
              <a:t>Varojen</a:t>
            </a:r>
            <a:r>
              <a:rPr lang="en-GB" noProof="0" dirty="0" smtClean="0"/>
              <a:t> </a:t>
            </a:r>
            <a:r>
              <a:rPr lang="en-GB" noProof="0" dirty="0" err="1" smtClean="0"/>
              <a:t>väärinkäyttö</a:t>
            </a:r>
            <a:endParaRPr lang="en-GB" noProof="0" dirty="0"/>
          </a:p>
          <a:p>
            <a:pPr marL="457200" lvl="1" indent="0">
              <a:buNone/>
              <a:defRPr/>
            </a:pPr>
            <a:r>
              <a:rPr lang="en-GB" noProof="0" dirty="0"/>
              <a:t> </a:t>
            </a:r>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69EEA8B8-3FD0-453C-A53A-BD44ED4600AC}"/>
              </a:ext>
            </a:extLst>
          </p:cNvPr>
          <p:cNvSpPr>
            <a:spLocks noGrp="1"/>
          </p:cNvSpPr>
          <p:nvPr>
            <p:ph type="sldNum" sz="quarter" idx="12"/>
          </p:nvPr>
        </p:nvSpPr>
        <p:spPr/>
        <p:txBody>
          <a:bodyPr/>
          <a:lstStyle/>
          <a:p>
            <a:fld id="{826CE9DA-0CC2-4A9E-A617-0548961698AD}" type="slidenum">
              <a:rPr lang="de-AT" smtClean="0">
                <a:solidFill>
                  <a:schemeClr val="bg1"/>
                </a:solidFill>
              </a:rPr>
              <a:t>8</a:t>
            </a:fld>
            <a:endParaRPr lang="de-AT" dirty="0">
              <a:solidFill>
                <a:schemeClr val="bg1"/>
              </a:solidFill>
            </a:endParaRPr>
          </a:p>
        </p:txBody>
      </p:sp>
    </p:spTree>
    <p:extLst>
      <p:ext uri="{BB962C8B-B14F-4D97-AF65-F5344CB8AC3E}">
        <p14:creationId xmlns:p14="http://schemas.microsoft.com/office/powerpoint/2010/main" val="1988941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50622" y="324666"/>
            <a:ext cx="9870486" cy="1325563"/>
          </a:xfrm>
        </p:spPr>
        <p:txBody>
          <a:bodyPr/>
          <a:lstStyle/>
          <a:p>
            <a:r>
              <a:rPr lang="en-GB" b="1" noProof="0" dirty="0" err="1" smtClean="0"/>
              <a:t>Asiallinen</a:t>
            </a:r>
            <a:r>
              <a:rPr lang="en-GB" b="1" noProof="0" dirty="0" smtClean="0"/>
              <a:t> </a:t>
            </a:r>
            <a:r>
              <a:rPr lang="en-GB" b="1" noProof="0" dirty="0" err="1" smtClean="0"/>
              <a:t>toimivalta</a:t>
            </a:r>
            <a:r>
              <a:rPr lang="en-GB" b="1" noProof="0" dirty="0" smtClean="0"/>
              <a:t> – PIF-</a:t>
            </a:r>
            <a:r>
              <a:rPr lang="en-GB" b="1" noProof="0" dirty="0" err="1" smtClean="0"/>
              <a:t>rikokset</a:t>
            </a:r>
            <a:r>
              <a:rPr lang="en-GB" b="1" noProof="0" dirty="0" smtClean="0"/>
              <a:t> IV</a:t>
            </a:r>
            <a:endParaRPr lang="en-GB" b="1" noProof="0" dirty="0"/>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750622" y="1827620"/>
            <a:ext cx="9870486" cy="4351338"/>
          </a:xfrm>
        </p:spPr>
        <p:txBody>
          <a:bodyPr>
            <a:normAutofit lnSpcReduction="10000"/>
          </a:bodyPr>
          <a:lstStyle/>
          <a:p>
            <a:pPr marL="0" indent="0" algn="just">
              <a:buNone/>
              <a:defRPr/>
            </a:pPr>
            <a:r>
              <a:rPr lang="en-GB" b="1" dirty="0" err="1" smtClean="0"/>
              <a:t>Asiallisen</a:t>
            </a:r>
            <a:r>
              <a:rPr lang="en-GB" b="1" dirty="0" smtClean="0"/>
              <a:t> </a:t>
            </a:r>
            <a:r>
              <a:rPr lang="en-GB" b="1" dirty="0" err="1" smtClean="0"/>
              <a:t>toimivallan</a:t>
            </a:r>
            <a:r>
              <a:rPr lang="en-GB" b="1" dirty="0" smtClean="0"/>
              <a:t> </a:t>
            </a:r>
            <a:r>
              <a:rPr lang="en-GB" b="1" noProof="0" dirty="0" smtClean="0"/>
              <a:t>“</a:t>
            </a:r>
            <a:r>
              <a:rPr lang="en-GB" b="1" dirty="0" smtClean="0"/>
              <a:t>k</a:t>
            </a:r>
            <a:r>
              <a:rPr lang="en-GB" b="1" noProof="0" dirty="0" err="1" smtClean="0"/>
              <a:t>ahdenkertainen</a:t>
            </a:r>
            <a:r>
              <a:rPr lang="en-GB" b="1" noProof="0" dirty="0" smtClean="0"/>
              <a:t> </a:t>
            </a:r>
            <a:r>
              <a:rPr lang="en-GB" b="1" noProof="0" dirty="0" err="1" smtClean="0"/>
              <a:t>tarkistaminen</a:t>
            </a:r>
            <a:r>
              <a:rPr lang="en-GB" b="1" noProof="0" dirty="0" smtClean="0"/>
              <a:t>” </a:t>
            </a:r>
          </a:p>
          <a:p>
            <a:pPr lvl="1" algn="just">
              <a:buFont typeface="Wingdings" panose="05000000000000000000" pitchFamily="2" charset="2"/>
              <a:buChar char="Ø"/>
              <a:defRPr/>
            </a:pPr>
            <a:r>
              <a:rPr lang="en-GB" dirty="0"/>
              <a:t>PIF-</a:t>
            </a:r>
            <a:r>
              <a:rPr lang="en-GB" dirty="0" err="1"/>
              <a:t>direktiivi</a:t>
            </a:r>
            <a:r>
              <a:rPr lang="en-GB" dirty="0"/>
              <a:t> on </a:t>
            </a:r>
            <a:r>
              <a:rPr lang="en-GB" dirty="0" err="1"/>
              <a:t>suoraan</a:t>
            </a:r>
            <a:r>
              <a:rPr lang="en-GB" dirty="0"/>
              <a:t> </a:t>
            </a:r>
            <a:r>
              <a:rPr lang="en-GB" dirty="0" err="1"/>
              <a:t>sovellettavaa</a:t>
            </a:r>
            <a:r>
              <a:rPr lang="en-GB" dirty="0"/>
              <a:t> </a:t>
            </a:r>
            <a:r>
              <a:rPr lang="en-GB" dirty="0" err="1"/>
              <a:t>prosessuallista</a:t>
            </a:r>
            <a:r>
              <a:rPr lang="en-GB" dirty="0"/>
              <a:t> </a:t>
            </a:r>
            <a:r>
              <a:rPr lang="en-GB" dirty="0" err="1"/>
              <a:t>lainsäädäntöä</a:t>
            </a:r>
            <a:r>
              <a:rPr lang="en-GB" dirty="0"/>
              <a:t> </a:t>
            </a:r>
            <a:r>
              <a:rPr lang="en-GB" dirty="0" err="1"/>
              <a:t>EPPOn</a:t>
            </a:r>
            <a:r>
              <a:rPr lang="en-GB" dirty="0"/>
              <a:t> </a:t>
            </a:r>
            <a:r>
              <a:rPr lang="en-GB" dirty="0" err="1"/>
              <a:t>asiallisen</a:t>
            </a:r>
            <a:r>
              <a:rPr lang="en-GB" dirty="0"/>
              <a:t> </a:t>
            </a:r>
            <a:r>
              <a:rPr lang="en-GB" dirty="0" err="1"/>
              <a:t>toimivallan</a:t>
            </a:r>
            <a:r>
              <a:rPr lang="en-GB" dirty="0"/>
              <a:t> </a:t>
            </a:r>
            <a:r>
              <a:rPr lang="en-GB" dirty="0" err="1"/>
              <a:t>näkökulmasta</a:t>
            </a:r>
            <a:r>
              <a:rPr lang="en-GB" dirty="0"/>
              <a:t> </a:t>
            </a:r>
            <a:r>
              <a:rPr lang="en-GB" dirty="0" err="1"/>
              <a:t>katsottuna</a:t>
            </a:r>
            <a:r>
              <a:rPr lang="en-GB" dirty="0"/>
              <a:t> </a:t>
            </a:r>
          </a:p>
          <a:p>
            <a:pPr lvl="1" algn="just">
              <a:buFont typeface="Wingdings" panose="05000000000000000000" pitchFamily="2" charset="2"/>
              <a:buChar char="Ø"/>
              <a:defRPr/>
            </a:pPr>
            <a:r>
              <a:rPr lang="en-GB" dirty="0" smtClean="0"/>
              <a:t>PIF-</a:t>
            </a:r>
            <a:r>
              <a:rPr lang="en-GB" dirty="0" err="1" smtClean="0"/>
              <a:t>direktiivi</a:t>
            </a:r>
            <a:r>
              <a:rPr lang="en-GB" dirty="0" smtClean="0"/>
              <a:t> </a:t>
            </a:r>
            <a:r>
              <a:rPr lang="en-GB" dirty="0" err="1" smtClean="0"/>
              <a:t>täytyy</a:t>
            </a:r>
            <a:r>
              <a:rPr lang="en-GB" dirty="0" smtClean="0"/>
              <a:t> </a:t>
            </a:r>
            <a:r>
              <a:rPr lang="en-GB" dirty="0" err="1" smtClean="0"/>
              <a:t>implementoida</a:t>
            </a:r>
            <a:r>
              <a:rPr lang="en-GB" dirty="0" smtClean="0"/>
              <a:t> </a:t>
            </a:r>
            <a:r>
              <a:rPr lang="en-GB" dirty="0" err="1" smtClean="0"/>
              <a:t>jäsenvaltion</a:t>
            </a:r>
            <a:r>
              <a:rPr lang="en-GB" dirty="0" smtClean="0"/>
              <a:t> </a:t>
            </a:r>
            <a:r>
              <a:rPr lang="en-GB" dirty="0" err="1" smtClean="0"/>
              <a:t>rikoslakiin</a:t>
            </a:r>
            <a:endParaRPr lang="en-GB" dirty="0"/>
          </a:p>
          <a:p>
            <a:pPr lvl="1" algn="just">
              <a:buFont typeface="Wingdings" panose="05000000000000000000" pitchFamily="2" charset="2"/>
              <a:buChar char="Ø"/>
              <a:defRPr/>
            </a:pPr>
            <a:r>
              <a:rPr lang="en-GB" noProof="0" dirty="0" err="1" smtClean="0"/>
              <a:t>Tupla-tsekkaus</a:t>
            </a:r>
            <a:endParaRPr lang="en-GB" noProof="0" dirty="0"/>
          </a:p>
          <a:p>
            <a:pPr marL="1371600" lvl="2" indent="-457200" algn="just">
              <a:buFont typeface="+mj-lt"/>
              <a:buAutoNum type="arabicPeriod"/>
              <a:defRPr/>
            </a:pPr>
            <a:r>
              <a:rPr lang="en-GB" noProof="0" dirty="0"/>
              <a:t> </a:t>
            </a:r>
            <a:r>
              <a:rPr lang="en-GB" noProof="0" dirty="0" err="1" smtClean="0"/>
              <a:t>Tarkista</a:t>
            </a:r>
            <a:r>
              <a:rPr lang="en-GB" noProof="0" dirty="0" smtClean="0"/>
              <a:t>: </a:t>
            </a:r>
            <a:r>
              <a:rPr lang="en-GB" noProof="0" dirty="0" err="1" smtClean="0"/>
              <a:t>onko</a:t>
            </a:r>
            <a:r>
              <a:rPr lang="en-GB" noProof="0" dirty="0" smtClean="0"/>
              <a:t> </a:t>
            </a:r>
            <a:r>
              <a:rPr lang="en-GB" noProof="0" dirty="0" err="1" smtClean="0"/>
              <a:t>yksittäinen</a:t>
            </a:r>
            <a:r>
              <a:rPr lang="en-GB" noProof="0" dirty="0" smtClean="0"/>
              <a:t> </a:t>
            </a:r>
            <a:r>
              <a:rPr lang="en-GB" noProof="0" dirty="0" err="1" smtClean="0"/>
              <a:t>tako</a:t>
            </a:r>
            <a:r>
              <a:rPr lang="en-GB" noProof="0" dirty="0" smtClean="0"/>
              <a:t> PIF-</a:t>
            </a:r>
            <a:r>
              <a:rPr lang="en-GB" noProof="0" dirty="0" err="1" smtClean="0"/>
              <a:t>direktiivin</a:t>
            </a:r>
            <a:r>
              <a:rPr lang="en-GB" noProof="0" dirty="0" smtClean="0"/>
              <a:t> </a:t>
            </a:r>
            <a:r>
              <a:rPr lang="en-GB" noProof="0" dirty="0" err="1" smtClean="0"/>
              <a:t>mukainen</a:t>
            </a:r>
            <a:r>
              <a:rPr lang="en-GB" noProof="0" dirty="0" smtClean="0"/>
              <a:t>?</a:t>
            </a:r>
            <a:endParaRPr lang="en-GB" noProof="0" dirty="0"/>
          </a:p>
          <a:p>
            <a:pPr lvl="3" algn="just">
              <a:buFont typeface="Wingdings" panose="05000000000000000000" pitchFamily="2" charset="2"/>
              <a:buChar char="ü"/>
              <a:defRPr/>
            </a:pPr>
            <a:r>
              <a:rPr lang="en-GB" dirty="0"/>
              <a:t>J</a:t>
            </a:r>
            <a:r>
              <a:rPr lang="en-GB" noProof="0" dirty="0" err="1" smtClean="0"/>
              <a:t>os</a:t>
            </a:r>
            <a:r>
              <a:rPr lang="en-GB" noProof="0" dirty="0" smtClean="0"/>
              <a:t> </a:t>
            </a:r>
            <a:r>
              <a:rPr lang="en-GB" noProof="0" dirty="0" err="1" smtClean="0"/>
              <a:t>ei</a:t>
            </a:r>
            <a:r>
              <a:rPr lang="en-GB" noProof="0" dirty="0" smtClean="0"/>
              <a:t>, </a:t>
            </a:r>
            <a:r>
              <a:rPr lang="en-GB" noProof="0" dirty="0"/>
              <a:t>EPPO </a:t>
            </a:r>
            <a:r>
              <a:rPr lang="en-GB" noProof="0" dirty="0" smtClean="0"/>
              <a:t>(</a:t>
            </a:r>
            <a:r>
              <a:rPr lang="en-GB" noProof="0" dirty="0" err="1" smtClean="0"/>
              <a:t>luonnollisesti</a:t>
            </a:r>
            <a:r>
              <a:rPr lang="en-GB" noProof="0" dirty="0" smtClean="0"/>
              <a:t>) </a:t>
            </a:r>
            <a:r>
              <a:rPr lang="en-GB" noProof="0" dirty="0" err="1" smtClean="0"/>
              <a:t>ei</a:t>
            </a:r>
            <a:r>
              <a:rPr lang="en-GB" noProof="0" dirty="0" smtClean="0"/>
              <a:t> </a:t>
            </a:r>
            <a:r>
              <a:rPr lang="en-GB" noProof="0" dirty="0" err="1" smtClean="0"/>
              <a:t>voi</a:t>
            </a:r>
            <a:r>
              <a:rPr lang="en-GB" noProof="0" dirty="0" smtClean="0"/>
              <a:t> </a:t>
            </a:r>
            <a:r>
              <a:rPr lang="en-GB" noProof="0" dirty="0" err="1" smtClean="0"/>
              <a:t>käyttää</a:t>
            </a:r>
            <a:r>
              <a:rPr lang="en-GB" noProof="0" dirty="0" smtClean="0"/>
              <a:t> </a:t>
            </a:r>
            <a:r>
              <a:rPr lang="en-GB" noProof="0" dirty="0" err="1" smtClean="0"/>
              <a:t>toimivaltaansa</a:t>
            </a:r>
            <a:endParaRPr lang="en-GB" noProof="0" dirty="0"/>
          </a:p>
          <a:p>
            <a:pPr lvl="3" algn="just">
              <a:buFont typeface="Wingdings" panose="05000000000000000000" pitchFamily="2" charset="2"/>
              <a:buChar char="ü"/>
              <a:defRPr/>
            </a:pPr>
            <a:r>
              <a:rPr lang="en-GB" noProof="0" dirty="0" err="1" smtClean="0"/>
              <a:t>Vaikka</a:t>
            </a:r>
            <a:r>
              <a:rPr lang="en-GB" noProof="0" dirty="0" smtClean="0"/>
              <a:t> </a:t>
            </a:r>
            <a:r>
              <a:rPr lang="en-GB" noProof="0" dirty="0" err="1" smtClean="0"/>
              <a:t>ei</a:t>
            </a:r>
            <a:r>
              <a:rPr lang="en-GB" noProof="0" dirty="0" smtClean="0"/>
              <a:t>, </a:t>
            </a:r>
            <a:r>
              <a:rPr lang="en-GB" noProof="0" dirty="0" err="1" smtClean="0"/>
              <a:t>jos</a:t>
            </a:r>
            <a:r>
              <a:rPr lang="en-GB" noProof="0" dirty="0" smtClean="0"/>
              <a:t> </a:t>
            </a:r>
            <a:r>
              <a:rPr lang="en-GB" noProof="0" dirty="0" err="1" smtClean="0"/>
              <a:t>jäsenvaltio</a:t>
            </a:r>
            <a:r>
              <a:rPr lang="en-GB" noProof="0" dirty="0" smtClean="0"/>
              <a:t> on </a:t>
            </a:r>
            <a:r>
              <a:rPr lang="en-GB" noProof="0" dirty="0" err="1" smtClean="0"/>
              <a:t>säätänyt</a:t>
            </a:r>
            <a:r>
              <a:rPr lang="en-GB" noProof="0" dirty="0" smtClean="0"/>
              <a:t> </a:t>
            </a:r>
            <a:r>
              <a:rPr lang="en-GB" noProof="0" dirty="0" err="1" smtClean="0"/>
              <a:t>toimivallasta</a:t>
            </a:r>
            <a:r>
              <a:rPr lang="en-GB" noProof="0" dirty="0" smtClean="0"/>
              <a:t> </a:t>
            </a:r>
            <a:r>
              <a:rPr lang="en-GB" noProof="0" dirty="0" err="1" smtClean="0"/>
              <a:t>direktiiviä</a:t>
            </a:r>
            <a:r>
              <a:rPr lang="en-GB" noProof="0" dirty="0" smtClean="0"/>
              <a:t> </a:t>
            </a:r>
            <a:r>
              <a:rPr lang="en-GB" noProof="0" dirty="0" err="1" smtClean="0"/>
              <a:t>laajemmin</a:t>
            </a:r>
            <a:r>
              <a:rPr lang="en-GB" noProof="0" dirty="0" smtClean="0"/>
              <a:t> </a:t>
            </a:r>
            <a:r>
              <a:rPr lang="en-GB" noProof="0" dirty="0"/>
              <a:t>(“gold-plating”)</a:t>
            </a:r>
          </a:p>
          <a:p>
            <a:pPr lvl="4" algn="just">
              <a:buFont typeface="Symbol" panose="05050102010706020507" pitchFamily="18" charset="2"/>
              <a:buChar char="-"/>
              <a:defRPr/>
            </a:pPr>
            <a:r>
              <a:rPr lang="en-GB" noProof="0" dirty="0" err="1" smtClean="0"/>
              <a:t>Esimerkiksi</a:t>
            </a:r>
            <a:r>
              <a:rPr lang="en-GB" noProof="0" dirty="0" smtClean="0"/>
              <a:t> </a:t>
            </a:r>
            <a:r>
              <a:rPr lang="en-GB" noProof="0" dirty="0" err="1" smtClean="0"/>
              <a:t>hankintoihin</a:t>
            </a:r>
            <a:r>
              <a:rPr lang="en-GB" noProof="0" dirty="0" smtClean="0"/>
              <a:t> </a:t>
            </a:r>
            <a:r>
              <a:rPr lang="en-GB" noProof="0" dirty="0" err="1" smtClean="0"/>
              <a:t>liittyvien</a:t>
            </a:r>
            <a:r>
              <a:rPr lang="en-GB" dirty="0"/>
              <a:t> </a:t>
            </a:r>
            <a:r>
              <a:rPr lang="en-GB" dirty="0" err="1" smtClean="0"/>
              <a:t>menojen</a:t>
            </a:r>
            <a:r>
              <a:rPr lang="en-GB" dirty="0" smtClean="0"/>
              <a:t> </a:t>
            </a:r>
            <a:r>
              <a:rPr lang="en-GB" dirty="0" err="1" smtClean="0"/>
              <a:t>osalta</a:t>
            </a:r>
            <a:r>
              <a:rPr lang="en-GB" noProof="0" dirty="0" smtClean="0"/>
              <a:t> </a:t>
            </a:r>
            <a:r>
              <a:rPr lang="en-GB" noProof="0" dirty="0" err="1" smtClean="0"/>
              <a:t>varojen</a:t>
            </a:r>
            <a:r>
              <a:rPr lang="en-GB" noProof="0" dirty="0" smtClean="0"/>
              <a:t> </a:t>
            </a:r>
            <a:r>
              <a:rPr lang="en-GB" noProof="0" dirty="0" err="1" smtClean="0"/>
              <a:t>väärikäyttö</a:t>
            </a:r>
            <a:r>
              <a:rPr lang="en-GB" noProof="0" dirty="0" smtClean="0"/>
              <a:t> </a:t>
            </a:r>
            <a:r>
              <a:rPr lang="en-GB" noProof="0" dirty="0" err="1" smtClean="0"/>
              <a:t>aiheuttamatta</a:t>
            </a:r>
            <a:r>
              <a:rPr lang="en-GB" noProof="0" dirty="0" smtClean="0"/>
              <a:t> </a:t>
            </a:r>
            <a:r>
              <a:rPr lang="en-GB" noProof="0" dirty="0" err="1" smtClean="0"/>
              <a:t>vahinkkoa</a:t>
            </a:r>
            <a:r>
              <a:rPr lang="en-GB" noProof="0" dirty="0" smtClean="0"/>
              <a:t> </a:t>
            </a:r>
            <a:r>
              <a:rPr lang="en-GB" noProof="0" dirty="0" err="1" smtClean="0"/>
              <a:t>Unionin</a:t>
            </a:r>
            <a:r>
              <a:rPr lang="en-GB" noProof="0" dirty="0" smtClean="0"/>
              <a:t> </a:t>
            </a:r>
            <a:r>
              <a:rPr lang="en-GB" noProof="0" dirty="0" err="1" smtClean="0"/>
              <a:t>taloudellisia</a:t>
            </a:r>
            <a:r>
              <a:rPr lang="en-GB" noProof="0" dirty="0" smtClean="0"/>
              <a:t> </a:t>
            </a:r>
            <a:r>
              <a:rPr lang="en-GB" noProof="0" dirty="0" err="1" smtClean="0"/>
              <a:t>etuja</a:t>
            </a:r>
            <a:r>
              <a:rPr lang="en-GB" noProof="0" dirty="0" smtClean="0"/>
              <a:t> (katsu </a:t>
            </a:r>
            <a:r>
              <a:rPr lang="en-GB" noProof="0" dirty="0" err="1" smtClean="0"/>
              <a:t>Artikla</a:t>
            </a:r>
            <a:r>
              <a:rPr lang="en-GB" noProof="0" dirty="0" smtClean="0"/>
              <a:t> </a:t>
            </a:r>
            <a:r>
              <a:rPr lang="en-GB" noProof="0" dirty="0"/>
              <a:t>3/2/b/iii PIF) </a:t>
            </a:r>
          </a:p>
          <a:p>
            <a:pPr marL="1371600" lvl="2" indent="-457200" algn="just">
              <a:buFont typeface="+mj-lt"/>
              <a:buAutoNum type="arabicPeriod"/>
              <a:defRPr/>
            </a:pPr>
            <a:r>
              <a:rPr lang="en-GB" noProof="0" dirty="0" err="1" smtClean="0"/>
              <a:t>Tarkista</a:t>
            </a:r>
            <a:r>
              <a:rPr lang="en-GB" noProof="0" dirty="0" smtClean="0"/>
              <a:t>: </a:t>
            </a:r>
            <a:r>
              <a:rPr lang="en-GB" noProof="0" dirty="0" err="1" smtClean="0"/>
              <a:t>Jäsenvaltion</a:t>
            </a:r>
            <a:r>
              <a:rPr lang="en-GB" noProof="0" dirty="0" smtClean="0"/>
              <a:t> </a:t>
            </a:r>
            <a:r>
              <a:rPr lang="en-GB" noProof="0" dirty="0" err="1" smtClean="0"/>
              <a:t>oma</a:t>
            </a:r>
            <a:r>
              <a:rPr lang="en-GB" noProof="0" dirty="0" smtClean="0"/>
              <a:t> </a:t>
            </a:r>
            <a:r>
              <a:rPr lang="en-GB" noProof="0" dirty="0" err="1" smtClean="0"/>
              <a:t>rikoslaki</a:t>
            </a:r>
            <a:endParaRPr lang="en-GB" noProof="0" dirty="0"/>
          </a:p>
          <a:p>
            <a:pPr lvl="3" algn="just">
              <a:buFont typeface="Wingdings" panose="05000000000000000000" pitchFamily="2" charset="2"/>
              <a:buChar char="ü"/>
              <a:defRPr/>
            </a:pPr>
            <a:r>
              <a:rPr lang="fi-FI" dirty="0" smtClean="0"/>
              <a:t>Kansallisten säädösten tutkiminen</a:t>
            </a:r>
            <a:endParaRPr lang="en-GB" noProof="0" dirty="0"/>
          </a:p>
          <a:p>
            <a:pPr lvl="3" algn="just">
              <a:buFont typeface="Wingdings" panose="05000000000000000000" pitchFamily="2" charset="2"/>
              <a:buChar char="ü"/>
              <a:defRPr/>
            </a:pPr>
            <a:r>
              <a:rPr lang="en-GB" noProof="0" dirty="0" smtClean="0"/>
              <a:t>Jos </a:t>
            </a:r>
            <a:r>
              <a:rPr lang="en-GB" noProof="0" dirty="0" err="1" smtClean="0"/>
              <a:t>jäsenvaltio</a:t>
            </a:r>
            <a:r>
              <a:rPr lang="en-GB" noProof="0" dirty="0" smtClean="0"/>
              <a:t> </a:t>
            </a:r>
            <a:r>
              <a:rPr lang="en-GB" noProof="0" dirty="0" err="1" smtClean="0"/>
              <a:t>ei</a:t>
            </a:r>
            <a:r>
              <a:rPr lang="en-GB" noProof="0" dirty="0" smtClean="0"/>
              <a:t> ole </a:t>
            </a:r>
            <a:r>
              <a:rPr lang="en-GB" noProof="0" dirty="0" err="1" smtClean="0"/>
              <a:t>säätänyt</a:t>
            </a:r>
            <a:r>
              <a:rPr lang="en-GB" noProof="0" dirty="0" smtClean="0"/>
              <a:t> </a:t>
            </a:r>
            <a:r>
              <a:rPr lang="en-GB" noProof="0" dirty="0" err="1" smtClean="0"/>
              <a:t>kansallisesti</a:t>
            </a:r>
            <a:r>
              <a:rPr lang="en-GB" noProof="0" dirty="0" smtClean="0"/>
              <a:t> </a:t>
            </a:r>
            <a:r>
              <a:rPr lang="en-GB" noProof="0" dirty="0" err="1" smtClean="0"/>
              <a:t>tekoja</a:t>
            </a:r>
            <a:r>
              <a:rPr lang="en-GB" noProof="0" dirty="0" smtClean="0"/>
              <a:t> </a:t>
            </a:r>
            <a:r>
              <a:rPr lang="en-GB" noProof="0" dirty="0" err="1" smtClean="0"/>
              <a:t>rangaistavaksi</a:t>
            </a:r>
            <a:r>
              <a:rPr lang="en-GB" noProof="0" dirty="0" smtClean="0"/>
              <a:t>, EPPO </a:t>
            </a:r>
            <a:r>
              <a:rPr lang="en-GB" noProof="0" dirty="0" err="1" smtClean="0"/>
              <a:t>ei</a:t>
            </a:r>
            <a:r>
              <a:rPr lang="en-GB" noProof="0" dirty="0" smtClean="0"/>
              <a:t> ole </a:t>
            </a:r>
            <a:r>
              <a:rPr lang="en-GB" noProof="0" dirty="0" err="1" smtClean="0"/>
              <a:t>toimivaltainen</a:t>
            </a:r>
            <a:endParaRPr lang="en-GB" noProof="0" dirty="0"/>
          </a:p>
          <a:p>
            <a:pPr marL="0" indent="0">
              <a:buNone/>
              <a:defRPr/>
            </a:pPr>
            <a:endParaRPr lang="en-GB" b="1" noProof="0" dirty="0"/>
          </a:p>
          <a:p>
            <a:pPr marL="457200" lvl="1" indent="0">
              <a:buNone/>
              <a:defRPr/>
            </a:pP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C9E970D4-07A5-48F4-B7E6-B7F185CD4156}"/>
              </a:ext>
            </a:extLst>
          </p:cNvPr>
          <p:cNvSpPr>
            <a:spLocks noGrp="1"/>
          </p:cNvSpPr>
          <p:nvPr>
            <p:ph type="sldNum" sz="quarter" idx="12"/>
          </p:nvPr>
        </p:nvSpPr>
        <p:spPr/>
        <p:txBody>
          <a:bodyPr/>
          <a:lstStyle/>
          <a:p>
            <a:fld id="{826CE9DA-0CC2-4A9E-A617-0548961698AD}" type="slidenum">
              <a:rPr lang="de-AT" smtClean="0">
                <a:solidFill>
                  <a:schemeClr val="bg1"/>
                </a:solidFill>
              </a:rPr>
              <a:t>9</a:t>
            </a:fld>
            <a:endParaRPr lang="de-AT" dirty="0">
              <a:solidFill>
                <a:schemeClr val="bg1"/>
              </a:solidFill>
            </a:endParaRPr>
          </a:p>
        </p:txBody>
      </p:sp>
    </p:spTree>
    <p:extLst>
      <p:ext uri="{BB962C8B-B14F-4D97-AF65-F5344CB8AC3E}">
        <p14:creationId xmlns:p14="http://schemas.microsoft.com/office/powerpoint/2010/main" val="145753179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1208</TotalTime>
  <Words>2940</Words>
  <Application>Microsoft Office PowerPoint</Application>
  <PresentationFormat>Widescreen</PresentationFormat>
  <Paragraphs>324</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Calibri Light</vt:lpstr>
      <vt:lpstr>Frutiger CE 55 Roman</vt:lpstr>
      <vt:lpstr>Symbol</vt:lpstr>
      <vt:lpstr>Wingdings</vt:lpstr>
      <vt:lpstr>Office</vt:lpstr>
      <vt:lpstr>EPPON TOIMIVALTA  </vt:lpstr>
      <vt:lpstr>PowerPoint Presentation</vt:lpstr>
      <vt:lpstr>PowerPoint Presentation</vt:lpstr>
      <vt:lpstr>PowerPoint Presentation</vt:lpstr>
      <vt:lpstr>YLEISKATSAUS</vt:lpstr>
      <vt:lpstr>Materiaalinen toimivalta I</vt:lpstr>
      <vt:lpstr>Asiallinen toimivalta II</vt:lpstr>
      <vt:lpstr>Asiallinen toimivalta III – PIF-rikokset</vt:lpstr>
      <vt:lpstr>Asiallinen toimivalta – PIF-rikokset IV</vt:lpstr>
      <vt:lpstr>Asiallinen toimivalta V – Rikollisjärjestö</vt:lpstr>
      <vt:lpstr>Asiallinen toimivalta VI – Erottamattomat liitännäisrikokset</vt:lpstr>
      <vt:lpstr>Asiallinen toimivalta VII – erottamattomat liitännäisrikokset</vt:lpstr>
      <vt:lpstr>Asiallinen toimivalta VIII – poikkeukset</vt:lpstr>
      <vt:lpstr>Asiallinen toimivalta IX – poikkeukset</vt:lpstr>
      <vt:lpstr>Exercise of material competence of the EPPO</vt:lpstr>
      <vt:lpstr>Aineellinen kompetenssi X – Erimielisyydet</vt:lpstr>
      <vt:lpstr>Aineellinen toimivalta XI – Erimielisyydet</vt:lpstr>
      <vt:lpstr>Alueellinen ja henkilöitä koskeva toimivalta I</vt:lpstr>
      <vt:lpstr>Alueellinen ja henkilöitä koskeva toimivalta II</vt:lpstr>
      <vt:lpstr>Alueellinen toimivalta III</vt:lpstr>
      <vt:lpstr>Tietojen ilmoittaminen/raportointivelvollisuus</vt:lpstr>
      <vt:lpstr>Tietojen ilmoittaminen/raportointivelvollisuus</vt:lpstr>
      <vt:lpstr>Tietojen ilmoittaminen(Artikla 24)</vt:lpstr>
      <vt:lpstr>Raportointivelvollisuus</vt:lpstr>
      <vt:lpstr>Oikeus otta asia käsiteltäväksi I</vt:lpstr>
      <vt:lpstr>Oikeus otta asia käsiteltäväksi II</vt:lpstr>
      <vt:lpstr>Oikeus ottaa asia käsiteltäväksi III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 Competence (Article 22)</dc:title>
  <dc:creator>Babek Oshidari</dc:creator>
  <cp:lastModifiedBy>TIESMAA Harri (JUST-EXT)</cp:lastModifiedBy>
  <cp:revision>126</cp:revision>
  <dcterms:created xsi:type="dcterms:W3CDTF">2020-07-20T02:50:07Z</dcterms:created>
  <dcterms:modified xsi:type="dcterms:W3CDTF">2022-08-11T07:42:21Z</dcterms:modified>
</cp:coreProperties>
</file>